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84"/>
  </p:notesMasterIdLst>
  <p:sldIdLst>
    <p:sldId id="256" r:id="rId2"/>
    <p:sldId id="258" r:id="rId3"/>
    <p:sldId id="262" r:id="rId4"/>
    <p:sldId id="336" r:id="rId5"/>
    <p:sldId id="263" r:id="rId6"/>
    <p:sldId id="297" r:id="rId7"/>
    <p:sldId id="298" r:id="rId8"/>
    <p:sldId id="299" r:id="rId9"/>
    <p:sldId id="274" r:id="rId10"/>
    <p:sldId id="300" r:id="rId11"/>
    <p:sldId id="304" r:id="rId12"/>
    <p:sldId id="315" r:id="rId13"/>
    <p:sldId id="301" r:id="rId14"/>
    <p:sldId id="302" r:id="rId15"/>
    <p:sldId id="335" r:id="rId16"/>
    <p:sldId id="306" r:id="rId17"/>
    <p:sldId id="307" r:id="rId18"/>
    <p:sldId id="308" r:id="rId19"/>
    <p:sldId id="309" r:id="rId20"/>
    <p:sldId id="310" r:id="rId21"/>
    <p:sldId id="311" r:id="rId22"/>
    <p:sldId id="334" r:id="rId23"/>
    <p:sldId id="314" r:id="rId24"/>
    <p:sldId id="264" r:id="rId25"/>
    <p:sldId id="316" r:id="rId26"/>
    <p:sldId id="317" r:id="rId27"/>
    <p:sldId id="337" r:id="rId28"/>
    <p:sldId id="319" r:id="rId29"/>
    <p:sldId id="320" r:id="rId30"/>
    <p:sldId id="358" r:id="rId31"/>
    <p:sldId id="322" r:id="rId32"/>
    <p:sldId id="323" r:id="rId33"/>
    <p:sldId id="396" r:id="rId34"/>
    <p:sldId id="325" r:id="rId35"/>
    <p:sldId id="326" r:id="rId36"/>
    <p:sldId id="395" r:id="rId37"/>
    <p:sldId id="327" r:id="rId38"/>
    <p:sldId id="328" r:id="rId39"/>
    <p:sldId id="329" r:id="rId40"/>
    <p:sldId id="356" r:id="rId41"/>
    <p:sldId id="339" r:id="rId42"/>
    <p:sldId id="340" r:id="rId43"/>
    <p:sldId id="341" r:id="rId44"/>
    <p:sldId id="342" r:id="rId45"/>
    <p:sldId id="343" r:id="rId46"/>
    <p:sldId id="344" r:id="rId47"/>
    <p:sldId id="357" r:id="rId48"/>
    <p:sldId id="346" r:id="rId49"/>
    <p:sldId id="347" r:id="rId50"/>
    <p:sldId id="348" r:id="rId51"/>
    <p:sldId id="386"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64" r:id="rId70"/>
    <p:sldId id="391" r:id="rId71"/>
    <p:sldId id="392" r:id="rId72"/>
    <p:sldId id="393" r:id="rId73"/>
    <p:sldId id="394" r:id="rId74"/>
    <p:sldId id="359" r:id="rId75"/>
    <p:sldId id="353" r:id="rId76"/>
    <p:sldId id="354" r:id="rId77"/>
    <p:sldId id="355" r:id="rId78"/>
    <p:sldId id="387" r:id="rId79"/>
    <p:sldId id="388" r:id="rId80"/>
    <p:sldId id="389" r:id="rId81"/>
    <p:sldId id="390" r:id="rId82"/>
    <p:sldId id="278" r:id="rId83"/>
  </p:sldIdLst>
  <p:sldSz cx="9144000" cy="5143500" type="screen16x9"/>
  <p:notesSz cx="6858000" cy="9144000"/>
  <p:embeddedFontLst>
    <p:embeddedFont>
      <p:font typeface="Advent Pro Light" panose="020B0604020202020204" charset="0"/>
      <p:regular r:id="rId85"/>
      <p:bold r:id="rId86"/>
    </p:embeddedFont>
    <p:embeddedFont>
      <p:font typeface="Anton" panose="020B0604020202020204" charset="0"/>
      <p:regular r:id="rId87"/>
    </p:embeddedFont>
    <p:embeddedFont>
      <p:font typeface="Fira Sans Condensed" panose="020B0604020202020204" charset="0"/>
      <p:regular r:id="rId88"/>
      <p:bold r:id="rId89"/>
      <p:italic r:id="rId90"/>
      <p:boldItalic r:id="rId91"/>
    </p:embeddedFont>
    <p:embeddedFont>
      <p:font typeface="Fira Sans Condensed Light" panose="020B0604020202020204" charset="0"/>
      <p:regular r:id="rId92"/>
      <p:bold r:id="rId93"/>
      <p:italic r:id="rId94"/>
      <p:boldItalic r:id="rId95"/>
    </p:embeddedFont>
    <p:embeddedFont>
      <p:font typeface="Josefin Slab" panose="020B0604020202020204" charset="0"/>
      <p:regular r:id="rId96"/>
      <p:bold r:id="rId97"/>
      <p:italic r:id="rId98"/>
      <p:boldItalic r:id="rId99"/>
    </p:embeddedFont>
    <p:embeddedFont>
      <p:font typeface="Rajdhani" panose="020B0604020202020204" charset="0"/>
      <p:regular r:id="rId100"/>
      <p:bold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EB1017-F028-4955-8306-52A95A1CCA72}">
  <a:tblStyle styleId="{4EEB1017-F028-4955-8306-52A95A1CCA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02" autoAdjust="0"/>
  </p:normalViewPr>
  <p:slideViewPr>
    <p:cSldViewPr>
      <p:cViewPr varScale="1">
        <p:scale>
          <a:sx n="107" d="100"/>
          <a:sy n="107" d="100"/>
        </p:scale>
        <p:origin x="754"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arChart>
        <c:barDir val="col"/>
        <c:grouping val="clustered"/>
        <c:varyColors val="0"/>
        <c:ser>
          <c:idx val="0"/>
          <c:order val="0"/>
          <c:tx>
            <c:strRef>
              <c:f>Sheet1!$B$1</c:f>
              <c:strCache>
                <c:ptCount val="1"/>
                <c:pt idx="0">
                  <c:v>Data</c:v>
                </c:pt>
              </c:strCache>
            </c:strRef>
          </c:tx>
          <c:invertIfNegative val="0"/>
          <c:cat>
            <c:strRef>
              <c:f>Sheet1!$A$2:$A$3</c:f>
              <c:strCache>
                <c:ptCount val="2"/>
                <c:pt idx="0">
                  <c:v>Deep Learning</c:v>
                </c:pt>
                <c:pt idx="1">
                  <c:v>Machine Learning</c:v>
                </c:pt>
              </c:strCache>
            </c:strRef>
          </c:cat>
          <c:val>
            <c:numRef>
              <c:f>Sheet1!$B$2:$B$3</c:f>
              <c:numCache>
                <c:formatCode>General</c:formatCode>
                <c:ptCount val="2"/>
                <c:pt idx="0">
                  <c:v>10</c:v>
                </c:pt>
                <c:pt idx="1">
                  <c:v>6</c:v>
                </c:pt>
              </c:numCache>
            </c:numRef>
          </c:val>
          <c:extLst>
            <c:ext xmlns:c16="http://schemas.microsoft.com/office/drawing/2014/chart" uri="{C3380CC4-5D6E-409C-BE32-E72D297353CC}">
              <c16:uniqueId val="{00000000-70A5-4605-BA27-815E335D93C6}"/>
            </c:ext>
          </c:extLst>
        </c:ser>
        <c:ser>
          <c:idx val="1"/>
          <c:order val="1"/>
          <c:tx>
            <c:strRef>
              <c:f>Sheet1!$C$1</c:f>
              <c:strCache>
                <c:ptCount val="1"/>
                <c:pt idx="0">
                  <c:v>Performance</c:v>
                </c:pt>
              </c:strCache>
            </c:strRef>
          </c:tx>
          <c:invertIfNegative val="0"/>
          <c:cat>
            <c:strRef>
              <c:f>Sheet1!$A$2:$A$3</c:f>
              <c:strCache>
                <c:ptCount val="2"/>
                <c:pt idx="0">
                  <c:v>Deep Learning</c:v>
                </c:pt>
                <c:pt idx="1">
                  <c:v>Machine Learning</c:v>
                </c:pt>
              </c:strCache>
            </c:strRef>
          </c:cat>
          <c:val>
            <c:numRef>
              <c:f>Sheet1!$C$2:$C$3</c:f>
              <c:numCache>
                <c:formatCode>General</c:formatCode>
                <c:ptCount val="2"/>
                <c:pt idx="0">
                  <c:v>15</c:v>
                </c:pt>
                <c:pt idx="1">
                  <c:v>10</c:v>
                </c:pt>
              </c:numCache>
            </c:numRef>
          </c:val>
          <c:extLst>
            <c:ext xmlns:c16="http://schemas.microsoft.com/office/drawing/2014/chart" uri="{C3380CC4-5D6E-409C-BE32-E72D297353CC}">
              <c16:uniqueId val="{00000001-70A5-4605-BA27-815E335D93C6}"/>
            </c:ext>
          </c:extLst>
        </c:ser>
        <c:dLbls>
          <c:showLegendKey val="0"/>
          <c:showVal val="0"/>
          <c:showCatName val="0"/>
          <c:showSerName val="0"/>
          <c:showPercent val="0"/>
          <c:showBubbleSize val="0"/>
        </c:dLbls>
        <c:gapWidth val="150"/>
        <c:axId val="111928448"/>
        <c:axId val="111929984"/>
      </c:barChart>
      <c:catAx>
        <c:axId val="111928448"/>
        <c:scaling>
          <c:orientation val="minMax"/>
        </c:scaling>
        <c:delete val="0"/>
        <c:axPos val="b"/>
        <c:numFmt formatCode="General" sourceLinked="0"/>
        <c:majorTickMark val="out"/>
        <c:minorTickMark val="none"/>
        <c:tickLblPos val="nextTo"/>
        <c:crossAx val="111929984"/>
        <c:crosses val="autoZero"/>
        <c:auto val="1"/>
        <c:lblAlgn val="ctr"/>
        <c:lblOffset val="100"/>
        <c:noMultiLvlLbl val="0"/>
      </c:catAx>
      <c:valAx>
        <c:axId val="111929984"/>
        <c:scaling>
          <c:orientation val="minMax"/>
        </c:scaling>
        <c:delete val="1"/>
        <c:axPos val="l"/>
        <c:majorGridlines/>
        <c:numFmt formatCode="General" sourceLinked="1"/>
        <c:majorTickMark val="out"/>
        <c:minorTickMark val="none"/>
        <c:tickLblPos val="none"/>
        <c:crossAx val="111928448"/>
        <c:crosses val="autoZero"/>
        <c:crossBetween val="between"/>
      </c:valAx>
    </c:plotArea>
    <c:legend>
      <c:legendPos val="r"/>
      <c:overlay val="0"/>
    </c:legend>
    <c:plotVisOnly val="1"/>
    <c:dispBlanksAs val="gap"/>
    <c:showDLblsOverMax val="0"/>
  </c:chart>
  <c:txPr>
    <a:bodyPr/>
    <a:lstStyle/>
    <a:p>
      <a:pPr>
        <a:defRPr sz="1800">
          <a:solidFill>
            <a:schemeClr val="tx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029BD1-DE14-4594-A013-56A373261A5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CC4BBA5-9012-4B73-9B54-94D176666E45}">
      <dgm:prSet phldrT="[Text]" custT="1"/>
      <dgm:spPr/>
      <dgm:t>
        <a:bodyPr/>
        <a:lstStyle/>
        <a:p>
          <a:r>
            <a:rPr lang="en-US" sz="1800" b="1" dirty="0"/>
            <a:t>Artificial Narrow Intelligence (ANI)</a:t>
          </a:r>
        </a:p>
      </dgm:t>
    </dgm:pt>
    <dgm:pt modelId="{9D92BCC4-D71D-472B-BC8D-FEEDB76B68FB}" type="parTrans" cxnId="{7FB9CA0C-395C-4913-B4F6-313FE5969E08}">
      <dgm:prSet/>
      <dgm:spPr/>
      <dgm:t>
        <a:bodyPr/>
        <a:lstStyle/>
        <a:p>
          <a:endParaRPr lang="en-US"/>
        </a:p>
      </dgm:t>
    </dgm:pt>
    <dgm:pt modelId="{7CD223DC-F040-489C-85E9-F87189919425}" type="sibTrans" cxnId="{7FB9CA0C-395C-4913-B4F6-313FE5969E08}">
      <dgm:prSet/>
      <dgm:spPr/>
      <dgm:t>
        <a:bodyPr/>
        <a:lstStyle/>
        <a:p>
          <a:endParaRPr lang="en-US"/>
        </a:p>
      </dgm:t>
    </dgm:pt>
    <dgm:pt modelId="{698B78B4-9513-4D11-BB1D-0BDD723D7A11}">
      <dgm:prSet phldrT="[Text]" custT="1"/>
      <dgm:spPr>
        <a:noFill/>
        <a:ln>
          <a:noFill/>
        </a:ln>
      </dgm:spPr>
      <dgm:t>
        <a:bodyPr/>
        <a:lstStyle/>
        <a:p>
          <a:pPr>
            <a:lnSpc>
              <a:spcPct val="150000"/>
            </a:lnSpc>
          </a:pPr>
          <a:r>
            <a:rPr lang="en-US" sz="1600" dirty="0">
              <a:solidFill>
                <a:schemeClr val="tx2"/>
              </a:solidFill>
            </a:rPr>
            <a:t>Machine learning</a:t>
          </a:r>
        </a:p>
      </dgm:t>
    </dgm:pt>
    <dgm:pt modelId="{BC95F1EF-1CA0-44B4-BE61-BA9D7E579A39}" type="parTrans" cxnId="{1A97A873-67FE-4957-8FEA-93D3CF1F1570}">
      <dgm:prSet/>
      <dgm:spPr/>
      <dgm:t>
        <a:bodyPr/>
        <a:lstStyle/>
        <a:p>
          <a:endParaRPr lang="en-US"/>
        </a:p>
      </dgm:t>
    </dgm:pt>
    <dgm:pt modelId="{6BBA98BF-D2AE-4C75-B668-3BAD75468292}" type="sibTrans" cxnId="{1A97A873-67FE-4957-8FEA-93D3CF1F1570}">
      <dgm:prSet/>
      <dgm:spPr/>
      <dgm:t>
        <a:bodyPr/>
        <a:lstStyle/>
        <a:p>
          <a:endParaRPr lang="en-US"/>
        </a:p>
      </dgm:t>
    </dgm:pt>
    <dgm:pt modelId="{24C8FA0D-4E3B-4087-8E0D-DF25FFB3BEEA}">
      <dgm:prSet phldrT="[Text]" custT="1"/>
      <dgm:spPr>
        <a:noFill/>
        <a:ln>
          <a:noFill/>
        </a:ln>
      </dgm:spPr>
      <dgm:t>
        <a:bodyPr/>
        <a:lstStyle/>
        <a:p>
          <a:pPr>
            <a:lnSpc>
              <a:spcPct val="150000"/>
            </a:lnSpc>
          </a:pPr>
          <a:r>
            <a:rPr lang="en-US" sz="1600" dirty="0" err="1">
              <a:solidFill>
                <a:schemeClr val="tx2"/>
              </a:solidFill>
            </a:rPr>
            <a:t>Chuyên</a:t>
          </a:r>
          <a:r>
            <a:rPr lang="en-US" sz="1600" dirty="0">
              <a:solidFill>
                <a:schemeClr val="tx2"/>
              </a:solidFill>
            </a:rPr>
            <a:t> </a:t>
          </a:r>
          <a:r>
            <a:rPr lang="en-US" sz="1600" dirty="0" err="1">
              <a:solidFill>
                <a:schemeClr val="tx2"/>
              </a:solidFill>
            </a:rPr>
            <a:t>môn</a:t>
          </a:r>
          <a:r>
            <a:rPr lang="en-US" sz="1600" dirty="0">
              <a:solidFill>
                <a:schemeClr val="tx2"/>
              </a:solidFill>
            </a:rPr>
            <a:t> </a:t>
          </a:r>
          <a:r>
            <a:rPr lang="en-US" sz="1600" dirty="0" err="1">
              <a:solidFill>
                <a:schemeClr val="tx2"/>
              </a:solidFill>
            </a:rPr>
            <a:t>trong</a:t>
          </a:r>
          <a:r>
            <a:rPr lang="en-US" sz="1600" dirty="0">
              <a:solidFill>
                <a:schemeClr val="tx2"/>
              </a:solidFill>
            </a:rPr>
            <a:t> </a:t>
          </a:r>
          <a:r>
            <a:rPr lang="en-US" sz="1600" dirty="0" err="1">
              <a:solidFill>
                <a:schemeClr val="tx2"/>
              </a:solidFill>
            </a:rPr>
            <a:t>một</a:t>
          </a:r>
          <a:r>
            <a:rPr lang="en-US" sz="1600" dirty="0">
              <a:solidFill>
                <a:schemeClr val="tx2"/>
              </a:solidFill>
            </a:rPr>
            <a:t> </a:t>
          </a:r>
          <a:r>
            <a:rPr lang="en-US" sz="1600" dirty="0" err="1">
              <a:solidFill>
                <a:schemeClr val="tx2"/>
              </a:solidFill>
            </a:rPr>
            <a:t>lĩnh</a:t>
          </a:r>
          <a:r>
            <a:rPr lang="en-US" sz="1600" dirty="0">
              <a:solidFill>
                <a:schemeClr val="tx2"/>
              </a:solidFill>
            </a:rPr>
            <a:t> </a:t>
          </a:r>
          <a:r>
            <a:rPr lang="en-US" sz="1600" dirty="0" err="1">
              <a:solidFill>
                <a:schemeClr val="tx2"/>
              </a:solidFill>
            </a:rPr>
            <a:t>vực</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chỉ</a:t>
          </a:r>
          <a:r>
            <a:rPr lang="en-US" sz="1600" dirty="0">
              <a:solidFill>
                <a:schemeClr val="tx2"/>
              </a:solidFill>
            </a:rPr>
            <a:t> </a:t>
          </a:r>
          <a:r>
            <a:rPr lang="en-US" sz="1600" dirty="0" err="1">
              <a:solidFill>
                <a:schemeClr val="tx2"/>
              </a:solidFill>
            </a:rPr>
            <a:t>giải</a:t>
          </a:r>
          <a:r>
            <a:rPr lang="en-US" sz="1600" dirty="0">
              <a:solidFill>
                <a:schemeClr val="tx2"/>
              </a:solidFill>
            </a:rPr>
            <a:t> </a:t>
          </a:r>
          <a:r>
            <a:rPr lang="en-US" sz="1600" dirty="0" err="1">
              <a:solidFill>
                <a:schemeClr val="tx2"/>
              </a:solidFill>
            </a:rPr>
            <a:t>quyết</a:t>
          </a:r>
          <a:r>
            <a:rPr lang="en-US" sz="1600" dirty="0">
              <a:solidFill>
                <a:schemeClr val="tx2"/>
              </a:solidFill>
            </a:rPr>
            <a:t> </a:t>
          </a:r>
          <a:r>
            <a:rPr lang="en-US" sz="1600" dirty="0" err="1">
              <a:solidFill>
                <a:schemeClr val="tx2"/>
              </a:solidFill>
            </a:rPr>
            <a:t>một</a:t>
          </a:r>
          <a:r>
            <a:rPr lang="en-US" sz="1600" dirty="0">
              <a:solidFill>
                <a:schemeClr val="tx2"/>
              </a:solidFill>
            </a:rPr>
            <a:t> </a:t>
          </a:r>
          <a:r>
            <a:rPr lang="en-US" sz="1600" dirty="0" err="1">
              <a:solidFill>
                <a:schemeClr val="tx2"/>
              </a:solidFill>
            </a:rPr>
            <a:t>vấn</a:t>
          </a:r>
          <a:r>
            <a:rPr lang="en-US" sz="1600" dirty="0">
              <a:solidFill>
                <a:schemeClr val="tx2"/>
              </a:solidFill>
            </a:rPr>
            <a:t> </a:t>
          </a:r>
          <a:r>
            <a:rPr lang="en-US" sz="1600" dirty="0" err="1">
              <a:solidFill>
                <a:schemeClr val="tx2"/>
              </a:solidFill>
            </a:rPr>
            <a:t>đề</a:t>
          </a:r>
          <a:r>
            <a:rPr lang="en-US" sz="1600" dirty="0">
              <a:solidFill>
                <a:schemeClr val="tx2"/>
              </a:solidFill>
            </a:rPr>
            <a:t>.</a:t>
          </a:r>
        </a:p>
      </dgm:t>
    </dgm:pt>
    <dgm:pt modelId="{B9EF74D5-D266-49B6-85F0-F7BB73AEBEC2}" type="parTrans" cxnId="{AD1A0A0E-DB99-4FE1-8208-8150B037C767}">
      <dgm:prSet/>
      <dgm:spPr/>
      <dgm:t>
        <a:bodyPr/>
        <a:lstStyle/>
        <a:p>
          <a:endParaRPr lang="en-US"/>
        </a:p>
      </dgm:t>
    </dgm:pt>
    <dgm:pt modelId="{C1B17EB4-8CFF-4578-B273-08EAC11E1FFF}" type="sibTrans" cxnId="{AD1A0A0E-DB99-4FE1-8208-8150B037C767}">
      <dgm:prSet/>
      <dgm:spPr/>
      <dgm:t>
        <a:bodyPr/>
        <a:lstStyle/>
        <a:p>
          <a:endParaRPr lang="en-US"/>
        </a:p>
      </dgm:t>
    </dgm:pt>
    <dgm:pt modelId="{59859E1D-6F91-4E23-9759-B25F631AD047}">
      <dgm:prSet phldrT="[Text]" custT="1"/>
      <dgm:spPr/>
      <dgm:t>
        <a:bodyPr/>
        <a:lstStyle/>
        <a:p>
          <a:r>
            <a:rPr lang="en-US" sz="1800" b="1" dirty="0"/>
            <a:t>Artificial General Intelligence (AGN)</a:t>
          </a:r>
        </a:p>
      </dgm:t>
    </dgm:pt>
    <dgm:pt modelId="{6B142F6E-B579-4F5F-8D0B-7CE24AF81B0D}" type="parTrans" cxnId="{24FCA9FC-F75A-4593-9F51-6F436317657B}">
      <dgm:prSet/>
      <dgm:spPr/>
      <dgm:t>
        <a:bodyPr/>
        <a:lstStyle/>
        <a:p>
          <a:endParaRPr lang="en-US"/>
        </a:p>
      </dgm:t>
    </dgm:pt>
    <dgm:pt modelId="{4D8D3774-05F2-4E93-A5AD-A1BA540265A2}" type="sibTrans" cxnId="{24FCA9FC-F75A-4593-9F51-6F436317657B}">
      <dgm:prSet/>
      <dgm:spPr/>
      <dgm:t>
        <a:bodyPr/>
        <a:lstStyle/>
        <a:p>
          <a:endParaRPr lang="en-US"/>
        </a:p>
      </dgm:t>
    </dgm:pt>
    <dgm:pt modelId="{3EAD3CFA-3254-464C-BB69-88A91C752D91}">
      <dgm:prSet phldrT="[Text]" custT="1"/>
      <dgm:spPr>
        <a:noFill/>
        <a:ln>
          <a:noFill/>
        </a:ln>
      </dgm:spPr>
      <dgm:t>
        <a:bodyPr/>
        <a:lstStyle/>
        <a:p>
          <a:pPr>
            <a:lnSpc>
              <a:spcPct val="150000"/>
            </a:lnSpc>
          </a:pPr>
          <a:r>
            <a:rPr lang="en-US" sz="1600" dirty="0">
              <a:solidFill>
                <a:schemeClr val="tx2"/>
              </a:solidFill>
            </a:rPr>
            <a:t>Machine Intelligence</a:t>
          </a:r>
        </a:p>
      </dgm:t>
    </dgm:pt>
    <dgm:pt modelId="{16F03825-572F-4C41-A8DB-86EB7AB56DA4}" type="parTrans" cxnId="{E2EAA852-97BB-4637-A190-D9E4C0F91C35}">
      <dgm:prSet/>
      <dgm:spPr/>
      <dgm:t>
        <a:bodyPr/>
        <a:lstStyle/>
        <a:p>
          <a:endParaRPr lang="en-US"/>
        </a:p>
      </dgm:t>
    </dgm:pt>
    <dgm:pt modelId="{8898DC3E-DF24-47FE-AAD6-D450CA9173B2}" type="sibTrans" cxnId="{E2EAA852-97BB-4637-A190-D9E4C0F91C35}">
      <dgm:prSet/>
      <dgm:spPr/>
      <dgm:t>
        <a:bodyPr/>
        <a:lstStyle/>
        <a:p>
          <a:endParaRPr lang="en-US"/>
        </a:p>
      </dgm:t>
    </dgm:pt>
    <dgm:pt modelId="{EA0FD1B3-3153-4CC6-99EE-58071B2E46B0}">
      <dgm:prSet phldrT="[Text]" custT="1"/>
      <dgm:spPr>
        <a:noFill/>
        <a:ln>
          <a:noFill/>
        </a:ln>
      </dgm:spPr>
      <dgm:t>
        <a:bodyPr/>
        <a:lstStyle/>
        <a:p>
          <a:pPr>
            <a:lnSpc>
              <a:spcPct val="150000"/>
            </a:lnSpc>
          </a:pPr>
          <a:r>
            <a:rPr lang="en-US" sz="1600" dirty="0" err="1">
              <a:solidFill>
                <a:schemeClr val="tx2"/>
              </a:solidFill>
            </a:rPr>
            <a:t>Máy</a:t>
          </a:r>
          <a:r>
            <a:rPr lang="en-US" sz="1600"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trí</a:t>
          </a:r>
          <a:r>
            <a:rPr lang="en-US" sz="1600" dirty="0">
              <a:solidFill>
                <a:schemeClr val="tx2"/>
              </a:solidFill>
            </a:rPr>
            <a:t> </a:t>
          </a:r>
          <a:r>
            <a:rPr lang="en-US" sz="1600" dirty="0" err="1">
              <a:solidFill>
                <a:schemeClr val="tx2"/>
              </a:solidFill>
            </a:rPr>
            <a:t>tuệ</a:t>
          </a:r>
          <a:r>
            <a:rPr lang="en-US" sz="1600" dirty="0">
              <a:solidFill>
                <a:schemeClr val="tx2"/>
              </a:solidFill>
            </a:rPr>
            <a:t> </a:t>
          </a:r>
          <a:r>
            <a:rPr lang="en-US" sz="1600" dirty="0" err="1">
              <a:solidFill>
                <a:schemeClr val="tx2"/>
              </a:solidFill>
            </a:rPr>
            <a:t>như</a:t>
          </a:r>
          <a:r>
            <a:rPr lang="en-US" sz="1600" dirty="0">
              <a:solidFill>
                <a:schemeClr val="tx2"/>
              </a:solidFill>
            </a:rPr>
            <a:t> </a:t>
          </a:r>
          <a:r>
            <a:rPr lang="en-US" sz="1600" dirty="0" err="1">
              <a:solidFill>
                <a:schemeClr val="tx2"/>
              </a:solidFill>
            </a:rPr>
            <a:t>một</a:t>
          </a:r>
          <a:r>
            <a:rPr lang="en-US" sz="1600" dirty="0">
              <a:solidFill>
                <a:schemeClr val="tx2"/>
              </a:solidFill>
            </a:rPr>
            <a:t> con </a:t>
          </a:r>
          <a:r>
            <a:rPr lang="en-US" sz="1600" dirty="0" err="1">
              <a:solidFill>
                <a:schemeClr val="tx2"/>
              </a:solidFill>
            </a:rPr>
            <a:t>người</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thể</a:t>
          </a:r>
          <a:r>
            <a:rPr lang="en-US" sz="1600" dirty="0">
              <a:solidFill>
                <a:schemeClr val="tx2"/>
              </a:solidFill>
            </a:rPr>
            <a:t> </a:t>
          </a:r>
          <a:r>
            <a:rPr lang="en-US" sz="1600" dirty="0" err="1">
              <a:solidFill>
                <a:schemeClr val="tx2"/>
              </a:solidFill>
            </a:rPr>
            <a:t>đảm</a:t>
          </a:r>
          <a:r>
            <a:rPr lang="en-US" sz="1600" dirty="0">
              <a:solidFill>
                <a:schemeClr val="tx2"/>
              </a:solidFill>
            </a:rPr>
            <a:t> </a:t>
          </a:r>
          <a:r>
            <a:rPr lang="en-US" sz="1600" dirty="0" err="1">
              <a:solidFill>
                <a:schemeClr val="tx2"/>
              </a:solidFill>
            </a:rPr>
            <a:t>nhiệm</a:t>
          </a:r>
          <a:r>
            <a:rPr lang="en-US" sz="1600" dirty="0">
              <a:solidFill>
                <a:schemeClr val="tx2"/>
              </a:solidFill>
            </a:rPr>
            <a:t> </a:t>
          </a:r>
          <a:r>
            <a:rPr lang="en-US" sz="1600" dirty="0" err="1">
              <a:solidFill>
                <a:schemeClr val="tx2"/>
              </a:solidFill>
            </a:rPr>
            <a:t>mọi</a:t>
          </a:r>
          <a:r>
            <a:rPr lang="en-US" sz="1600" dirty="0">
              <a:solidFill>
                <a:schemeClr val="tx2"/>
              </a:solidFill>
            </a:rPr>
            <a:t> </a:t>
          </a:r>
          <a:r>
            <a:rPr lang="en-US" sz="1600" dirty="0" err="1">
              <a:solidFill>
                <a:schemeClr val="tx2"/>
              </a:solidFill>
            </a:rPr>
            <a:t>vấn</a:t>
          </a:r>
          <a:r>
            <a:rPr lang="en-US" sz="1600" dirty="0">
              <a:solidFill>
                <a:schemeClr val="tx2"/>
              </a:solidFill>
            </a:rPr>
            <a:t> </a:t>
          </a:r>
          <a:r>
            <a:rPr lang="en-US" sz="1600" dirty="0" err="1">
              <a:solidFill>
                <a:schemeClr val="tx2"/>
              </a:solidFill>
            </a:rPr>
            <a:t>đề</a:t>
          </a:r>
          <a:r>
            <a:rPr lang="en-US" sz="1600" dirty="0">
              <a:solidFill>
                <a:schemeClr val="tx2"/>
              </a:solidFill>
            </a:rPr>
            <a:t>.</a:t>
          </a:r>
        </a:p>
      </dgm:t>
    </dgm:pt>
    <dgm:pt modelId="{54348E0B-01F6-4062-95EC-BD45C66211BB}" type="parTrans" cxnId="{CE946F6A-51D8-4DDA-AA58-52E32ACE5F70}">
      <dgm:prSet/>
      <dgm:spPr/>
      <dgm:t>
        <a:bodyPr/>
        <a:lstStyle/>
        <a:p>
          <a:endParaRPr lang="en-US"/>
        </a:p>
      </dgm:t>
    </dgm:pt>
    <dgm:pt modelId="{2076A0B6-19E1-4208-9F04-7FBA699A792A}" type="sibTrans" cxnId="{CE946F6A-51D8-4DDA-AA58-52E32ACE5F70}">
      <dgm:prSet/>
      <dgm:spPr/>
      <dgm:t>
        <a:bodyPr/>
        <a:lstStyle/>
        <a:p>
          <a:endParaRPr lang="en-US"/>
        </a:p>
      </dgm:t>
    </dgm:pt>
    <dgm:pt modelId="{FC5190AE-D918-42F5-BC6C-6DA2BDB676EA}">
      <dgm:prSet phldrT="[Text]" custT="1"/>
      <dgm:spPr/>
      <dgm:t>
        <a:bodyPr/>
        <a:lstStyle/>
        <a:p>
          <a:r>
            <a:rPr lang="en-US" sz="1800" b="1" dirty="0"/>
            <a:t>Artificial Super Intelligence (ASI)</a:t>
          </a:r>
        </a:p>
      </dgm:t>
    </dgm:pt>
    <dgm:pt modelId="{A662C0B3-5AA2-462A-8D81-498C091390E3}" type="parTrans" cxnId="{B479E7B8-95EE-42A3-8569-D795862A6653}">
      <dgm:prSet/>
      <dgm:spPr/>
      <dgm:t>
        <a:bodyPr/>
        <a:lstStyle/>
        <a:p>
          <a:endParaRPr lang="en-US"/>
        </a:p>
      </dgm:t>
    </dgm:pt>
    <dgm:pt modelId="{025833C7-708D-473A-B068-E90047D07DC1}" type="sibTrans" cxnId="{B479E7B8-95EE-42A3-8569-D795862A6653}">
      <dgm:prSet/>
      <dgm:spPr/>
      <dgm:t>
        <a:bodyPr/>
        <a:lstStyle/>
        <a:p>
          <a:endParaRPr lang="en-US"/>
        </a:p>
      </dgm:t>
    </dgm:pt>
    <dgm:pt modelId="{922AFD07-F510-49D0-81FD-796F663D5C2C}">
      <dgm:prSet phldrT="[Text]" custT="1"/>
      <dgm:spPr>
        <a:noFill/>
        <a:ln>
          <a:noFill/>
        </a:ln>
      </dgm:spPr>
      <dgm:t>
        <a:bodyPr/>
        <a:lstStyle/>
        <a:p>
          <a:pPr>
            <a:lnSpc>
              <a:spcPct val="150000"/>
            </a:lnSpc>
          </a:pPr>
          <a:r>
            <a:rPr lang="en-US" sz="1600" dirty="0">
              <a:solidFill>
                <a:schemeClr val="tx2"/>
              </a:solidFill>
            </a:rPr>
            <a:t>Machine Consciousness</a:t>
          </a:r>
        </a:p>
      </dgm:t>
    </dgm:pt>
    <dgm:pt modelId="{FA6B3361-A7FA-4892-B795-A971010A4A27}" type="parTrans" cxnId="{D2D4B02C-BE67-475A-BA85-EFAF1FC7DEC0}">
      <dgm:prSet/>
      <dgm:spPr/>
      <dgm:t>
        <a:bodyPr/>
        <a:lstStyle/>
        <a:p>
          <a:endParaRPr lang="en-US"/>
        </a:p>
      </dgm:t>
    </dgm:pt>
    <dgm:pt modelId="{B1637F36-E29D-4C86-BEF7-82AAAB56894A}" type="sibTrans" cxnId="{D2D4B02C-BE67-475A-BA85-EFAF1FC7DEC0}">
      <dgm:prSet/>
      <dgm:spPr/>
      <dgm:t>
        <a:bodyPr/>
        <a:lstStyle/>
        <a:p>
          <a:endParaRPr lang="en-US"/>
        </a:p>
      </dgm:t>
    </dgm:pt>
    <dgm:pt modelId="{D49D7F13-2DB1-42A9-9430-812BF86C5EFB}">
      <dgm:prSet phldrT="[Text]" custT="1"/>
      <dgm:spPr>
        <a:noFill/>
        <a:ln>
          <a:noFill/>
        </a:ln>
      </dgm:spPr>
      <dgm:t>
        <a:bodyPr/>
        <a:lstStyle/>
        <a:p>
          <a:pPr>
            <a:lnSpc>
              <a:spcPct val="150000"/>
            </a:lnSpc>
          </a:pPr>
          <a:r>
            <a:rPr lang="en-US" sz="1600" dirty="0" err="1">
              <a:solidFill>
                <a:schemeClr val="tx2"/>
              </a:solidFill>
            </a:rPr>
            <a:t>Máy</a:t>
          </a:r>
          <a:r>
            <a:rPr lang="en-US" sz="1600"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trí</a:t>
          </a:r>
          <a:r>
            <a:rPr lang="en-US" sz="1600" dirty="0">
              <a:solidFill>
                <a:schemeClr val="tx2"/>
              </a:solidFill>
            </a:rPr>
            <a:t> </a:t>
          </a:r>
          <a:r>
            <a:rPr lang="en-US" sz="1600" dirty="0" err="1">
              <a:solidFill>
                <a:schemeClr val="tx2"/>
              </a:solidFill>
            </a:rPr>
            <a:t>tuệ</a:t>
          </a:r>
          <a:r>
            <a:rPr lang="en-US" sz="1600" dirty="0">
              <a:solidFill>
                <a:schemeClr val="tx2"/>
              </a:solidFill>
            </a:rPr>
            <a:t> </a:t>
          </a:r>
          <a:r>
            <a:rPr lang="en-US" sz="1600" dirty="0" err="1">
              <a:solidFill>
                <a:schemeClr val="tx2"/>
              </a:solidFill>
            </a:rPr>
            <a:t>siêu</a:t>
          </a:r>
          <a:r>
            <a:rPr lang="en-US" sz="1600" dirty="0">
              <a:solidFill>
                <a:schemeClr val="tx2"/>
              </a:solidFill>
            </a:rPr>
            <a:t> </a:t>
          </a:r>
          <a:r>
            <a:rPr lang="en-US" sz="1600" dirty="0" err="1">
              <a:solidFill>
                <a:schemeClr val="tx2"/>
              </a:solidFill>
            </a:rPr>
            <a:t>việt</a:t>
          </a:r>
          <a:r>
            <a:rPr lang="en-US" sz="1600" dirty="0">
              <a:solidFill>
                <a:schemeClr val="tx2"/>
              </a:solidFill>
            </a:rPr>
            <a:t> </a:t>
          </a:r>
          <a:r>
            <a:rPr lang="en-US" sz="1600" dirty="0" err="1">
              <a:solidFill>
                <a:schemeClr val="tx2"/>
              </a:solidFill>
            </a:rPr>
            <a:t>hơn</a:t>
          </a:r>
          <a:r>
            <a:rPr lang="en-US" sz="1600" dirty="0">
              <a:solidFill>
                <a:schemeClr val="tx2"/>
              </a:solidFill>
            </a:rPr>
            <a:t> </a:t>
          </a:r>
          <a:r>
            <a:rPr lang="en-US" sz="1600" dirty="0" err="1">
              <a:solidFill>
                <a:schemeClr val="tx2"/>
              </a:solidFill>
            </a:rPr>
            <a:t>cả</a:t>
          </a:r>
          <a:r>
            <a:rPr lang="en-US" sz="1600" dirty="0">
              <a:solidFill>
                <a:schemeClr val="tx2"/>
              </a:solidFill>
            </a:rPr>
            <a:t> con </a:t>
          </a:r>
          <a:r>
            <a:rPr lang="en-US" sz="1600" dirty="0" err="1">
              <a:solidFill>
                <a:schemeClr val="tx2"/>
              </a:solidFill>
            </a:rPr>
            <a:t>người</a:t>
          </a:r>
          <a:r>
            <a:rPr lang="en-US" sz="1600" dirty="0">
              <a:solidFill>
                <a:schemeClr val="tx2"/>
              </a:solidFill>
            </a:rPr>
            <a:t> </a:t>
          </a:r>
          <a:r>
            <a:rPr lang="en-US" sz="1600" dirty="0" err="1">
              <a:solidFill>
                <a:schemeClr val="tx2"/>
              </a:solidFill>
            </a:rPr>
            <a:t>trong</a:t>
          </a:r>
          <a:r>
            <a:rPr lang="en-US" sz="1600" dirty="0">
              <a:solidFill>
                <a:schemeClr val="tx2"/>
              </a:solidFill>
            </a:rPr>
            <a:t> </a:t>
          </a:r>
          <a:r>
            <a:rPr lang="en-US" sz="1600" dirty="0" err="1">
              <a:solidFill>
                <a:schemeClr val="tx2"/>
              </a:solidFill>
            </a:rPr>
            <a:t>tất</a:t>
          </a:r>
          <a:r>
            <a:rPr lang="en-US" sz="1600" dirty="0">
              <a:solidFill>
                <a:schemeClr val="tx2"/>
              </a:solidFill>
            </a:rPr>
            <a:t> </a:t>
          </a:r>
          <a:r>
            <a:rPr lang="en-US" sz="1600" dirty="0" err="1">
              <a:solidFill>
                <a:schemeClr val="tx2"/>
              </a:solidFill>
            </a:rPr>
            <a:t>cả</a:t>
          </a:r>
          <a:r>
            <a:rPr lang="en-US" sz="1600" dirty="0">
              <a:solidFill>
                <a:schemeClr val="tx2"/>
              </a:solidFill>
            </a:rPr>
            <a:t> </a:t>
          </a:r>
          <a:r>
            <a:rPr lang="en-US" sz="1600" dirty="0" err="1">
              <a:solidFill>
                <a:schemeClr val="tx2"/>
              </a:solidFill>
            </a:rPr>
            <a:t>lĩnh</a:t>
          </a:r>
          <a:r>
            <a:rPr lang="en-US" sz="1600" dirty="0">
              <a:solidFill>
                <a:schemeClr val="tx2"/>
              </a:solidFill>
            </a:rPr>
            <a:t> </a:t>
          </a:r>
          <a:r>
            <a:rPr lang="en-US" sz="1600" dirty="0" err="1">
              <a:solidFill>
                <a:schemeClr val="tx2"/>
              </a:solidFill>
            </a:rPr>
            <a:t>vực</a:t>
          </a:r>
          <a:endParaRPr lang="en-US" sz="1600" dirty="0">
            <a:solidFill>
              <a:schemeClr val="tx2"/>
            </a:solidFill>
          </a:endParaRPr>
        </a:p>
      </dgm:t>
    </dgm:pt>
    <dgm:pt modelId="{39EED03D-44BD-46C3-9E66-506155D75FFB}" type="parTrans" cxnId="{08C06D82-2554-4D3F-AF9C-EA69940C567C}">
      <dgm:prSet/>
      <dgm:spPr/>
      <dgm:t>
        <a:bodyPr/>
        <a:lstStyle/>
        <a:p>
          <a:endParaRPr lang="en-US"/>
        </a:p>
      </dgm:t>
    </dgm:pt>
    <dgm:pt modelId="{46942348-5872-43E2-9828-9C45051E2FF8}" type="sibTrans" cxnId="{08C06D82-2554-4D3F-AF9C-EA69940C567C}">
      <dgm:prSet/>
      <dgm:spPr/>
      <dgm:t>
        <a:bodyPr/>
        <a:lstStyle/>
        <a:p>
          <a:endParaRPr lang="en-US"/>
        </a:p>
      </dgm:t>
    </dgm:pt>
    <dgm:pt modelId="{2BC0677C-8593-4207-9436-22C6B6F44788}" type="pres">
      <dgm:prSet presAssocID="{7E029BD1-DE14-4594-A013-56A373261A5E}" presName="Name0" presStyleCnt="0">
        <dgm:presLayoutVars>
          <dgm:dir/>
          <dgm:animLvl val="lvl"/>
          <dgm:resizeHandles val="exact"/>
        </dgm:presLayoutVars>
      </dgm:prSet>
      <dgm:spPr/>
    </dgm:pt>
    <dgm:pt modelId="{FDABD236-7584-44A8-AA3F-7C1DA01A83F1}" type="pres">
      <dgm:prSet presAssocID="{8CC4BBA5-9012-4B73-9B54-94D176666E45}" presName="composite" presStyleCnt="0"/>
      <dgm:spPr/>
    </dgm:pt>
    <dgm:pt modelId="{93C01461-9ABA-44F9-BDF3-E759E1E54D0B}" type="pres">
      <dgm:prSet presAssocID="{8CC4BBA5-9012-4B73-9B54-94D176666E45}" presName="parTx" presStyleLbl="alignNode1" presStyleIdx="0" presStyleCnt="3">
        <dgm:presLayoutVars>
          <dgm:chMax val="0"/>
          <dgm:chPref val="0"/>
          <dgm:bulletEnabled val="1"/>
        </dgm:presLayoutVars>
      </dgm:prSet>
      <dgm:spPr/>
    </dgm:pt>
    <dgm:pt modelId="{198A1983-FD3D-49DC-95B1-318F58D40B73}" type="pres">
      <dgm:prSet presAssocID="{8CC4BBA5-9012-4B73-9B54-94D176666E45}" presName="desTx" presStyleLbl="alignAccFollowNode1" presStyleIdx="0" presStyleCnt="3">
        <dgm:presLayoutVars>
          <dgm:bulletEnabled val="1"/>
        </dgm:presLayoutVars>
      </dgm:prSet>
      <dgm:spPr/>
    </dgm:pt>
    <dgm:pt modelId="{9ABE1BB5-8AC0-42D7-995B-AC6CF04F3831}" type="pres">
      <dgm:prSet presAssocID="{7CD223DC-F040-489C-85E9-F87189919425}" presName="space" presStyleCnt="0"/>
      <dgm:spPr/>
    </dgm:pt>
    <dgm:pt modelId="{AB835396-3C28-4A07-8208-723DF006C98F}" type="pres">
      <dgm:prSet presAssocID="{59859E1D-6F91-4E23-9759-B25F631AD047}" presName="composite" presStyleCnt="0"/>
      <dgm:spPr/>
    </dgm:pt>
    <dgm:pt modelId="{109AECC5-06D6-454E-9D45-26FCB271E22D}" type="pres">
      <dgm:prSet presAssocID="{59859E1D-6F91-4E23-9759-B25F631AD047}" presName="parTx" presStyleLbl="alignNode1" presStyleIdx="1" presStyleCnt="3">
        <dgm:presLayoutVars>
          <dgm:chMax val="0"/>
          <dgm:chPref val="0"/>
          <dgm:bulletEnabled val="1"/>
        </dgm:presLayoutVars>
      </dgm:prSet>
      <dgm:spPr/>
    </dgm:pt>
    <dgm:pt modelId="{8C919E80-7A24-44C0-A7B0-9EC20F8A7C02}" type="pres">
      <dgm:prSet presAssocID="{59859E1D-6F91-4E23-9759-B25F631AD047}" presName="desTx" presStyleLbl="alignAccFollowNode1" presStyleIdx="1" presStyleCnt="3">
        <dgm:presLayoutVars>
          <dgm:bulletEnabled val="1"/>
        </dgm:presLayoutVars>
      </dgm:prSet>
      <dgm:spPr/>
    </dgm:pt>
    <dgm:pt modelId="{ADC92986-30AF-4EDE-875B-B3938CBEB8CF}" type="pres">
      <dgm:prSet presAssocID="{4D8D3774-05F2-4E93-A5AD-A1BA540265A2}" presName="space" presStyleCnt="0"/>
      <dgm:spPr/>
    </dgm:pt>
    <dgm:pt modelId="{33892417-2537-45EC-BC84-288E1F4D309B}" type="pres">
      <dgm:prSet presAssocID="{FC5190AE-D918-42F5-BC6C-6DA2BDB676EA}" presName="composite" presStyleCnt="0"/>
      <dgm:spPr/>
    </dgm:pt>
    <dgm:pt modelId="{6344CEF4-2C27-402C-9F21-CB00F4167CA4}" type="pres">
      <dgm:prSet presAssocID="{FC5190AE-D918-42F5-BC6C-6DA2BDB676EA}" presName="parTx" presStyleLbl="alignNode1" presStyleIdx="2" presStyleCnt="3">
        <dgm:presLayoutVars>
          <dgm:chMax val="0"/>
          <dgm:chPref val="0"/>
          <dgm:bulletEnabled val="1"/>
        </dgm:presLayoutVars>
      </dgm:prSet>
      <dgm:spPr/>
    </dgm:pt>
    <dgm:pt modelId="{9773807B-CE05-406C-A080-761790982C7E}" type="pres">
      <dgm:prSet presAssocID="{FC5190AE-D918-42F5-BC6C-6DA2BDB676EA}" presName="desTx" presStyleLbl="alignAccFollowNode1" presStyleIdx="2" presStyleCnt="3">
        <dgm:presLayoutVars>
          <dgm:bulletEnabled val="1"/>
        </dgm:presLayoutVars>
      </dgm:prSet>
      <dgm:spPr/>
    </dgm:pt>
  </dgm:ptLst>
  <dgm:cxnLst>
    <dgm:cxn modelId="{7FB9CA0C-395C-4913-B4F6-313FE5969E08}" srcId="{7E029BD1-DE14-4594-A013-56A373261A5E}" destId="{8CC4BBA5-9012-4B73-9B54-94D176666E45}" srcOrd="0" destOrd="0" parTransId="{9D92BCC4-D71D-472B-BC8D-FEEDB76B68FB}" sibTransId="{7CD223DC-F040-489C-85E9-F87189919425}"/>
    <dgm:cxn modelId="{AD1A0A0E-DB99-4FE1-8208-8150B037C767}" srcId="{8CC4BBA5-9012-4B73-9B54-94D176666E45}" destId="{24C8FA0D-4E3B-4087-8E0D-DF25FFB3BEEA}" srcOrd="1" destOrd="0" parTransId="{B9EF74D5-D266-49B6-85F0-F7BB73AEBEC2}" sibTransId="{C1B17EB4-8CFF-4578-B273-08EAC11E1FFF}"/>
    <dgm:cxn modelId="{D2D4B02C-BE67-475A-BA85-EFAF1FC7DEC0}" srcId="{FC5190AE-D918-42F5-BC6C-6DA2BDB676EA}" destId="{922AFD07-F510-49D0-81FD-796F663D5C2C}" srcOrd="0" destOrd="0" parTransId="{FA6B3361-A7FA-4892-B795-A971010A4A27}" sibTransId="{B1637F36-E29D-4C86-BEF7-82AAAB56894A}"/>
    <dgm:cxn modelId="{C3E09F62-87FA-412F-945B-4A17F9CFD8AD}" type="presOf" srcId="{EA0FD1B3-3153-4CC6-99EE-58071B2E46B0}" destId="{8C919E80-7A24-44C0-A7B0-9EC20F8A7C02}" srcOrd="0" destOrd="1" presId="urn:microsoft.com/office/officeart/2005/8/layout/hList1"/>
    <dgm:cxn modelId="{CE946F6A-51D8-4DDA-AA58-52E32ACE5F70}" srcId="{59859E1D-6F91-4E23-9759-B25F631AD047}" destId="{EA0FD1B3-3153-4CC6-99EE-58071B2E46B0}" srcOrd="1" destOrd="0" parTransId="{54348E0B-01F6-4062-95EC-BD45C66211BB}" sibTransId="{2076A0B6-19E1-4208-9F04-7FBA699A792A}"/>
    <dgm:cxn modelId="{56BC796E-01D5-4317-A732-DE721BC5BBCB}" type="presOf" srcId="{FC5190AE-D918-42F5-BC6C-6DA2BDB676EA}" destId="{6344CEF4-2C27-402C-9F21-CB00F4167CA4}" srcOrd="0" destOrd="0" presId="urn:microsoft.com/office/officeart/2005/8/layout/hList1"/>
    <dgm:cxn modelId="{E2EAA852-97BB-4637-A190-D9E4C0F91C35}" srcId="{59859E1D-6F91-4E23-9759-B25F631AD047}" destId="{3EAD3CFA-3254-464C-BB69-88A91C752D91}" srcOrd="0" destOrd="0" parTransId="{16F03825-572F-4C41-A8DB-86EB7AB56DA4}" sibTransId="{8898DC3E-DF24-47FE-AAD6-D450CA9173B2}"/>
    <dgm:cxn modelId="{1A97A873-67FE-4957-8FEA-93D3CF1F1570}" srcId="{8CC4BBA5-9012-4B73-9B54-94D176666E45}" destId="{698B78B4-9513-4D11-BB1D-0BDD723D7A11}" srcOrd="0" destOrd="0" parTransId="{BC95F1EF-1CA0-44B4-BE61-BA9D7E579A39}" sibTransId="{6BBA98BF-D2AE-4C75-B668-3BAD75468292}"/>
    <dgm:cxn modelId="{08C06D82-2554-4D3F-AF9C-EA69940C567C}" srcId="{FC5190AE-D918-42F5-BC6C-6DA2BDB676EA}" destId="{D49D7F13-2DB1-42A9-9430-812BF86C5EFB}" srcOrd="1" destOrd="0" parTransId="{39EED03D-44BD-46C3-9E66-506155D75FFB}" sibTransId="{46942348-5872-43E2-9828-9C45051E2FF8}"/>
    <dgm:cxn modelId="{22A2F891-E240-4DD7-AC88-B7C880DC8E39}" type="presOf" srcId="{7E029BD1-DE14-4594-A013-56A373261A5E}" destId="{2BC0677C-8593-4207-9436-22C6B6F44788}" srcOrd="0" destOrd="0" presId="urn:microsoft.com/office/officeart/2005/8/layout/hList1"/>
    <dgm:cxn modelId="{3561799D-DF04-4DB7-93E1-5F20E308B03A}" type="presOf" srcId="{24C8FA0D-4E3B-4087-8E0D-DF25FFB3BEEA}" destId="{198A1983-FD3D-49DC-95B1-318F58D40B73}" srcOrd="0" destOrd="1" presId="urn:microsoft.com/office/officeart/2005/8/layout/hList1"/>
    <dgm:cxn modelId="{160E429E-051D-44EA-A823-2CD132370035}" type="presOf" srcId="{59859E1D-6F91-4E23-9759-B25F631AD047}" destId="{109AECC5-06D6-454E-9D45-26FCB271E22D}" srcOrd="0" destOrd="0" presId="urn:microsoft.com/office/officeart/2005/8/layout/hList1"/>
    <dgm:cxn modelId="{AAC67BA3-6307-4170-B48A-6322E155E833}" type="presOf" srcId="{3EAD3CFA-3254-464C-BB69-88A91C752D91}" destId="{8C919E80-7A24-44C0-A7B0-9EC20F8A7C02}" srcOrd="0" destOrd="0" presId="urn:microsoft.com/office/officeart/2005/8/layout/hList1"/>
    <dgm:cxn modelId="{B479E7B8-95EE-42A3-8569-D795862A6653}" srcId="{7E029BD1-DE14-4594-A013-56A373261A5E}" destId="{FC5190AE-D918-42F5-BC6C-6DA2BDB676EA}" srcOrd="2" destOrd="0" parTransId="{A662C0B3-5AA2-462A-8D81-498C091390E3}" sibTransId="{025833C7-708D-473A-B068-E90047D07DC1}"/>
    <dgm:cxn modelId="{6E2F16C2-FA54-4EED-8F74-EBAE37B9955A}" type="presOf" srcId="{698B78B4-9513-4D11-BB1D-0BDD723D7A11}" destId="{198A1983-FD3D-49DC-95B1-318F58D40B73}" srcOrd="0" destOrd="0" presId="urn:microsoft.com/office/officeart/2005/8/layout/hList1"/>
    <dgm:cxn modelId="{E62E58C9-B2DC-4619-A781-FB7427445750}" type="presOf" srcId="{922AFD07-F510-49D0-81FD-796F663D5C2C}" destId="{9773807B-CE05-406C-A080-761790982C7E}" srcOrd="0" destOrd="0" presId="urn:microsoft.com/office/officeart/2005/8/layout/hList1"/>
    <dgm:cxn modelId="{B49480DC-4281-4F98-802F-BC3AE33E5927}" type="presOf" srcId="{D49D7F13-2DB1-42A9-9430-812BF86C5EFB}" destId="{9773807B-CE05-406C-A080-761790982C7E}" srcOrd="0" destOrd="1" presId="urn:microsoft.com/office/officeart/2005/8/layout/hList1"/>
    <dgm:cxn modelId="{B741EEF0-D162-41D9-869B-0C3498CE4432}" type="presOf" srcId="{8CC4BBA5-9012-4B73-9B54-94D176666E45}" destId="{93C01461-9ABA-44F9-BDF3-E759E1E54D0B}" srcOrd="0" destOrd="0" presId="urn:microsoft.com/office/officeart/2005/8/layout/hList1"/>
    <dgm:cxn modelId="{24FCA9FC-F75A-4593-9F51-6F436317657B}" srcId="{7E029BD1-DE14-4594-A013-56A373261A5E}" destId="{59859E1D-6F91-4E23-9759-B25F631AD047}" srcOrd="1" destOrd="0" parTransId="{6B142F6E-B579-4F5F-8D0B-7CE24AF81B0D}" sibTransId="{4D8D3774-05F2-4E93-A5AD-A1BA540265A2}"/>
    <dgm:cxn modelId="{76F92022-EE87-4B28-87D9-C29A9EF430E8}" type="presParOf" srcId="{2BC0677C-8593-4207-9436-22C6B6F44788}" destId="{FDABD236-7584-44A8-AA3F-7C1DA01A83F1}" srcOrd="0" destOrd="0" presId="urn:microsoft.com/office/officeart/2005/8/layout/hList1"/>
    <dgm:cxn modelId="{346EDAE2-6852-4730-A795-00CA8102FB28}" type="presParOf" srcId="{FDABD236-7584-44A8-AA3F-7C1DA01A83F1}" destId="{93C01461-9ABA-44F9-BDF3-E759E1E54D0B}" srcOrd="0" destOrd="0" presId="urn:microsoft.com/office/officeart/2005/8/layout/hList1"/>
    <dgm:cxn modelId="{8DAD89D2-804E-4131-AE20-3DA9219AF1F1}" type="presParOf" srcId="{FDABD236-7584-44A8-AA3F-7C1DA01A83F1}" destId="{198A1983-FD3D-49DC-95B1-318F58D40B73}" srcOrd="1" destOrd="0" presId="urn:microsoft.com/office/officeart/2005/8/layout/hList1"/>
    <dgm:cxn modelId="{AABCEE83-CF55-4ECC-B066-2B1FC5001F01}" type="presParOf" srcId="{2BC0677C-8593-4207-9436-22C6B6F44788}" destId="{9ABE1BB5-8AC0-42D7-995B-AC6CF04F3831}" srcOrd="1" destOrd="0" presId="urn:microsoft.com/office/officeart/2005/8/layout/hList1"/>
    <dgm:cxn modelId="{04D495B7-B5BA-49BD-BF9F-9097EF2D3693}" type="presParOf" srcId="{2BC0677C-8593-4207-9436-22C6B6F44788}" destId="{AB835396-3C28-4A07-8208-723DF006C98F}" srcOrd="2" destOrd="0" presId="urn:microsoft.com/office/officeart/2005/8/layout/hList1"/>
    <dgm:cxn modelId="{754C7FB4-9FAE-4005-AD4C-429F09E83336}" type="presParOf" srcId="{AB835396-3C28-4A07-8208-723DF006C98F}" destId="{109AECC5-06D6-454E-9D45-26FCB271E22D}" srcOrd="0" destOrd="0" presId="urn:microsoft.com/office/officeart/2005/8/layout/hList1"/>
    <dgm:cxn modelId="{A57CBD90-2AAB-49D4-835E-CB7F682305F6}" type="presParOf" srcId="{AB835396-3C28-4A07-8208-723DF006C98F}" destId="{8C919E80-7A24-44C0-A7B0-9EC20F8A7C02}" srcOrd="1" destOrd="0" presId="urn:microsoft.com/office/officeart/2005/8/layout/hList1"/>
    <dgm:cxn modelId="{C9DE0AD9-1F9C-4DE2-A2ED-82360649E66F}" type="presParOf" srcId="{2BC0677C-8593-4207-9436-22C6B6F44788}" destId="{ADC92986-30AF-4EDE-875B-B3938CBEB8CF}" srcOrd="3" destOrd="0" presId="urn:microsoft.com/office/officeart/2005/8/layout/hList1"/>
    <dgm:cxn modelId="{11AD5814-C9E3-4C42-A1A8-72671FD5711B}" type="presParOf" srcId="{2BC0677C-8593-4207-9436-22C6B6F44788}" destId="{33892417-2537-45EC-BC84-288E1F4D309B}" srcOrd="4" destOrd="0" presId="urn:microsoft.com/office/officeart/2005/8/layout/hList1"/>
    <dgm:cxn modelId="{D5BB40E3-9329-4B21-8049-40436BCD6169}" type="presParOf" srcId="{33892417-2537-45EC-BC84-288E1F4D309B}" destId="{6344CEF4-2C27-402C-9F21-CB00F4167CA4}" srcOrd="0" destOrd="0" presId="urn:microsoft.com/office/officeart/2005/8/layout/hList1"/>
    <dgm:cxn modelId="{B6533BDA-FB21-4B2B-BB01-2E23B3A37184}" type="presParOf" srcId="{33892417-2537-45EC-BC84-288E1F4D309B}" destId="{9773807B-CE05-406C-A080-761790982C7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01461-9ABA-44F9-BDF3-E759E1E54D0B}">
      <dsp:nvSpPr>
        <dsp:cNvPr id="0" name=""/>
        <dsp:cNvSpPr/>
      </dsp:nvSpPr>
      <dsp:spPr>
        <a:xfrm>
          <a:off x="2619" y="185896"/>
          <a:ext cx="2553890" cy="10215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Artificial Narrow Intelligence (ANI)</a:t>
          </a:r>
        </a:p>
      </dsp:txBody>
      <dsp:txXfrm>
        <a:off x="2619" y="185896"/>
        <a:ext cx="2553890" cy="1021556"/>
      </dsp:txXfrm>
    </dsp:sp>
    <dsp:sp modelId="{198A1983-FD3D-49DC-95B1-318F58D40B73}">
      <dsp:nvSpPr>
        <dsp:cNvPr id="0" name=""/>
        <dsp:cNvSpPr/>
      </dsp:nvSpPr>
      <dsp:spPr>
        <a:xfrm>
          <a:off x="2619" y="1207453"/>
          <a:ext cx="2553890" cy="2854800"/>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solidFill>
                <a:schemeClr val="tx2"/>
              </a:solidFill>
            </a:rPr>
            <a:t>Machine learning</a:t>
          </a:r>
        </a:p>
        <a:p>
          <a:pPr marL="171450" lvl="1" indent="-171450" algn="l" defTabSz="711200">
            <a:lnSpc>
              <a:spcPct val="150000"/>
            </a:lnSpc>
            <a:spcBef>
              <a:spcPct val="0"/>
            </a:spcBef>
            <a:spcAft>
              <a:spcPct val="15000"/>
            </a:spcAft>
            <a:buChar char="•"/>
          </a:pPr>
          <a:r>
            <a:rPr lang="en-US" sz="1600" kern="1200" dirty="0" err="1">
              <a:solidFill>
                <a:schemeClr val="tx2"/>
              </a:solidFill>
            </a:rPr>
            <a:t>Chuyên</a:t>
          </a:r>
          <a:r>
            <a:rPr lang="en-US" sz="1600" kern="1200" dirty="0">
              <a:solidFill>
                <a:schemeClr val="tx2"/>
              </a:solidFill>
            </a:rPr>
            <a:t> </a:t>
          </a:r>
          <a:r>
            <a:rPr lang="en-US" sz="1600" kern="1200" dirty="0" err="1">
              <a:solidFill>
                <a:schemeClr val="tx2"/>
              </a:solidFill>
            </a:rPr>
            <a:t>môn</a:t>
          </a:r>
          <a:r>
            <a:rPr lang="en-US" sz="1600" kern="1200" dirty="0">
              <a:solidFill>
                <a:schemeClr val="tx2"/>
              </a:solidFill>
            </a:rPr>
            <a:t> </a:t>
          </a:r>
          <a:r>
            <a:rPr lang="en-US" sz="1600" kern="1200" dirty="0" err="1">
              <a:solidFill>
                <a:schemeClr val="tx2"/>
              </a:solidFill>
            </a:rPr>
            <a:t>trong</a:t>
          </a:r>
          <a:r>
            <a:rPr lang="en-US" sz="1600" kern="1200" dirty="0">
              <a:solidFill>
                <a:schemeClr val="tx2"/>
              </a:solidFill>
            </a:rPr>
            <a:t> </a:t>
          </a:r>
          <a:r>
            <a:rPr lang="en-US" sz="1600" kern="1200" dirty="0" err="1">
              <a:solidFill>
                <a:schemeClr val="tx2"/>
              </a:solidFill>
            </a:rPr>
            <a:t>một</a:t>
          </a:r>
          <a:r>
            <a:rPr lang="en-US" sz="1600" kern="1200" dirty="0">
              <a:solidFill>
                <a:schemeClr val="tx2"/>
              </a:solidFill>
            </a:rPr>
            <a:t> </a:t>
          </a:r>
          <a:r>
            <a:rPr lang="en-US" sz="1600" kern="1200" dirty="0" err="1">
              <a:solidFill>
                <a:schemeClr val="tx2"/>
              </a:solidFill>
            </a:rPr>
            <a:t>lĩnh</a:t>
          </a:r>
          <a:r>
            <a:rPr lang="en-US" sz="1600" kern="1200" dirty="0">
              <a:solidFill>
                <a:schemeClr val="tx2"/>
              </a:solidFill>
            </a:rPr>
            <a:t> </a:t>
          </a:r>
          <a:r>
            <a:rPr lang="en-US" sz="1600" kern="1200" dirty="0" err="1">
              <a:solidFill>
                <a:schemeClr val="tx2"/>
              </a:solidFill>
            </a:rPr>
            <a:t>vực</a:t>
          </a:r>
          <a:r>
            <a:rPr lang="en-US" sz="1600" kern="1200" dirty="0">
              <a:solidFill>
                <a:schemeClr val="tx2"/>
              </a:solidFill>
            </a:rPr>
            <a:t> </a:t>
          </a:r>
          <a:r>
            <a:rPr lang="en-US" sz="1600" kern="1200" dirty="0" err="1">
              <a:solidFill>
                <a:schemeClr val="tx2"/>
              </a:solidFill>
            </a:rPr>
            <a:t>và</a:t>
          </a:r>
          <a:r>
            <a:rPr lang="en-US" sz="1600" kern="1200" dirty="0">
              <a:solidFill>
                <a:schemeClr val="tx2"/>
              </a:solidFill>
            </a:rPr>
            <a:t> </a:t>
          </a:r>
          <a:r>
            <a:rPr lang="en-US" sz="1600" kern="1200" dirty="0" err="1">
              <a:solidFill>
                <a:schemeClr val="tx2"/>
              </a:solidFill>
            </a:rPr>
            <a:t>chỉ</a:t>
          </a:r>
          <a:r>
            <a:rPr lang="en-US" sz="1600" kern="1200" dirty="0">
              <a:solidFill>
                <a:schemeClr val="tx2"/>
              </a:solidFill>
            </a:rPr>
            <a:t> </a:t>
          </a:r>
          <a:r>
            <a:rPr lang="en-US" sz="1600" kern="1200" dirty="0" err="1">
              <a:solidFill>
                <a:schemeClr val="tx2"/>
              </a:solidFill>
            </a:rPr>
            <a:t>giải</a:t>
          </a:r>
          <a:r>
            <a:rPr lang="en-US" sz="1600" kern="1200" dirty="0">
              <a:solidFill>
                <a:schemeClr val="tx2"/>
              </a:solidFill>
            </a:rPr>
            <a:t> </a:t>
          </a:r>
          <a:r>
            <a:rPr lang="en-US" sz="1600" kern="1200" dirty="0" err="1">
              <a:solidFill>
                <a:schemeClr val="tx2"/>
              </a:solidFill>
            </a:rPr>
            <a:t>quyết</a:t>
          </a:r>
          <a:r>
            <a:rPr lang="en-US" sz="1600" kern="1200" dirty="0">
              <a:solidFill>
                <a:schemeClr val="tx2"/>
              </a:solidFill>
            </a:rPr>
            <a:t> </a:t>
          </a:r>
          <a:r>
            <a:rPr lang="en-US" sz="1600" kern="1200" dirty="0" err="1">
              <a:solidFill>
                <a:schemeClr val="tx2"/>
              </a:solidFill>
            </a:rPr>
            <a:t>một</a:t>
          </a:r>
          <a:r>
            <a:rPr lang="en-US" sz="1600" kern="1200" dirty="0">
              <a:solidFill>
                <a:schemeClr val="tx2"/>
              </a:solidFill>
            </a:rPr>
            <a:t> </a:t>
          </a:r>
          <a:r>
            <a:rPr lang="en-US" sz="1600" kern="1200" dirty="0" err="1">
              <a:solidFill>
                <a:schemeClr val="tx2"/>
              </a:solidFill>
            </a:rPr>
            <a:t>vấn</a:t>
          </a:r>
          <a:r>
            <a:rPr lang="en-US" sz="1600" kern="1200" dirty="0">
              <a:solidFill>
                <a:schemeClr val="tx2"/>
              </a:solidFill>
            </a:rPr>
            <a:t> </a:t>
          </a:r>
          <a:r>
            <a:rPr lang="en-US" sz="1600" kern="1200" dirty="0" err="1">
              <a:solidFill>
                <a:schemeClr val="tx2"/>
              </a:solidFill>
            </a:rPr>
            <a:t>đề</a:t>
          </a:r>
          <a:r>
            <a:rPr lang="en-US" sz="1600" kern="1200" dirty="0">
              <a:solidFill>
                <a:schemeClr val="tx2"/>
              </a:solidFill>
            </a:rPr>
            <a:t>.</a:t>
          </a:r>
        </a:p>
      </dsp:txBody>
      <dsp:txXfrm>
        <a:off x="2619" y="1207453"/>
        <a:ext cx="2553890" cy="2854800"/>
      </dsp:txXfrm>
    </dsp:sp>
    <dsp:sp modelId="{109AECC5-06D6-454E-9D45-26FCB271E22D}">
      <dsp:nvSpPr>
        <dsp:cNvPr id="0" name=""/>
        <dsp:cNvSpPr/>
      </dsp:nvSpPr>
      <dsp:spPr>
        <a:xfrm>
          <a:off x="2914054" y="185896"/>
          <a:ext cx="2553890" cy="10215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Artificial General Intelligence (AGN)</a:t>
          </a:r>
        </a:p>
      </dsp:txBody>
      <dsp:txXfrm>
        <a:off x="2914054" y="185896"/>
        <a:ext cx="2553890" cy="1021556"/>
      </dsp:txXfrm>
    </dsp:sp>
    <dsp:sp modelId="{8C919E80-7A24-44C0-A7B0-9EC20F8A7C02}">
      <dsp:nvSpPr>
        <dsp:cNvPr id="0" name=""/>
        <dsp:cNvSpPr/>
      </dsp:nvSpPr>
      <dsp:spPr>
        <a:xfrm>
          <a:off x="2914054" y="1207453"/>
          <a:ext cx="2553890" cy="2854800"/>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solidFill>
                <a:schemeClr val="tx2"/>
              </a:solidFill>
            </a:rPr>
            <a:t>Machine Intelligence</a:t>
          </a:r>
        </a:p>
        <a:p>
          <a:pPr marL="171450" lvl="1" indent="-171450" algn="l" defTabSz="711200">
            <a:lnSpc>
              <a:spcPct val="150000"/>
            </a:lnSpc>
            <a:spcBef>
              <a:spcPct val="0"/>
            </a:spcBef>
            <a:spcAft>
              <a:spcPct val="15000"/>
            </a:spcAft>
            <a:buChar char="•"/>
          </a:pPr>
          <a:r>
            <a:rPr lang="en-US" sz="1600" kern="1200" dirty="0" err="1">
              <a:solidFill>
                <a:schemeClr val="tx2"/>
              </a:solidFill>
            </a:rPr>
            <a:t>Máy</a:t>
          </a:r>
          <a:r>
            <a:rPr lang="en-US" sz="1600" kern="1200" dirty="0">
              <a:solidFill>
                <a:schemeClr val="tx2"/>
              </a:solidFill>
            </a:rPr>
            <a:t> </a:t>
          </a:r>
          <a:r>
            <a:rPr lang="en-US" sz="1600" kern="1200" dirty="0" err="1">
              <a:solidFill>
                <a:schemeClr val="tx2"/>
              </a:solidFill>
            </a:rPr>
            <a:t>tính</a:t>
          </a:r>
          <a:r>
            <a:rPr lang="en-US" sz="1600" kern="1200" dirty="0">
              <a:solidFill>
                <a:schemeClr val="tx2"/>
              </a:solidFill>
            </a:rPr>
            <a:t> </a:t>
          </a:r>
          <a:r>
            <a:rPr lang="en-US" sz="1600" kern="1200" dirty="0" err="1">
              <a:solidFill>
                <a:schemeClr val="tx2"/>
              </a:solidFill>
            </a:rPr>
            <a:t>có</a:t>
          </a:r>
          <a:r>
            <a:rPr lang="en-US" sz="1600" kern="1200" dirty="0">
              <a:solidFill>
                <a:schemeClr val="tx2"/>
              </a:solidFill>
            </a:rPr>
            <a:t> </a:t>
          </a:r>
          <a:r>
            <a:rPr lang="en-US" sz="1600" kern="1200" dirty="0" err="1">
              <a:solidFill>
                <a:schemeClr val="tx2"/>
              </a:solidFill>
            </a:rPr>
            <a:t>trí</a:t>
          </a:r>
          <a:r>
            <a:rPr lang="en-US" sz="1600" kern="1200" dirty="0">
              <a:solidFill>
                <a:schemeClr val="tx2"/>
              </a:solidFill>
            </a:rPr>
            <a:t> </a:t>
          </a:r>
          <a:r>
            <a:rPr lang="en-US" sz="1600" kern="1200" dirty="0" err="1">
              <a:solidFill>
                <a:schemeClr val="tx2"/>
              </a:solidFill>
            </a:rPr>
            <a:t>tuệ</a:t>
          </a:r>
          <a:r>
            <a:rPr lang="en-US" sz="1600" kern="1200" dirty="0">
              <a:solidFill>
                <a:schemeClr val="tx2"/>
              </a:solidFill>
            </a:rPr>
            <a:t> </a:t>
          </a:r>
          <a:r>
            <a:rPr lang="en-US" sz="1600" kern="1200" dirty="0" err="1">
              <a:solidFill>
                <a:schemeClr val="tx2"/>
              </a:solidFill>
            </a:rPr>
            <a:t>như</a:t>
          </a:r>
          <a:r>
            <a:rPr lang="en-US" sz="1600" kern="1200" dirty="0">
              <a:solidFill>
                <a:schemeClr val="tx2"/>
              </a:solidFill>
            </a:rPr>
            <a:t> </a:t>
          </a:r>
          <a:r>
            <a:rPr lang="en-US" sz="1600" kern="1200" dirty="0" err="1">
              <a:solidFill>
                <a:schemeClr val="tx2"/>
              </a:solidFill>
            </a:rPr>
            <a:t>một</a:t>
          </a:r>
          <a:r>
            <a:rPr lang="en-US" sz="1600" kern="1200" dirty="0">
              <a:solidFill>
                <a:schemeClr val="tx2"/>
              </a:solidFill>
            </a:rPr>
            <a:t> con </a:t>
          </a:r>
          <a:r>
            <a:rPr lang="en-US" sz="1600" kern="1200" dirty="0" err="1">
              <a:solidFill>
                <a:schemeClr val="tx2"/>
              </a:solidFill>
            </a:rPr>
            <a:t>người</a:t>
          </a:r>
          <a:r>
            <a:rPr lang="en-US" sz="1600" kern="1200" dirty="0">
              <a:solidFill>
                <a:schemeClr val="tx2"/>
              </a:solidFill>
            </a:rPr>
            <a:t> </a:t>
          </a:r>
          <a:r>
            <a:rPr lang="en-US" sz="1600" kern="1200" dirty="0" err="1">
              <a:solidFill>
                <a:schemeClr val="tx2"/>
              </a:solidFill>
            </a:rPr>
            <a:t>có</a:t>
          </a:r>
          <a:r>
            <a:rPr lang="en-US" sz="1600" kern="1200" dirty="0">
              <a:solidFill>
                <a:schemeClr val="tx2"/>
              </a:solidFill>
            </a:rPr>
            <a:t> </a:t>
          </a:r>
          <a:r>
            <a:rPr lang="en-US" sz="1600" kern="1200" dirty="0" err="1">
              <a:solidFill>
                <a:schemeClr val="tx2"/>
              </a:solidFill>
            </a:rPr>
            <a:t>thể</a:t>
          </a:r>
          <a:r>
            <a:rPr lang="en-US" sz="1600" kern="1200" dirty="0">
              <a:solidFill>
                <a:schemeClr val="tx2"/>
              </a:solidFill>
            </a:rPr>
            <a:t> </a:t>
          </a:r>
          <a:r>
            <a:rPr lang="en-US" sz="1600" kern="1200" dirty="0" err="1">
              <a:solidFill>
                <a:schemeClr val="tx2"/>
              </a:solidFill>
            </a:rPr>
            <a:t>đảm</a:t>
          </a:r>
          <a:r>
            <a:rPr lang="en-US" sz="1600" kern="1200" dirty="0">
              <a:solidFill>
                <a:schemeClr val="tx2"/>
              </a:solidFill>
            </a:rPr>
            <a:t> </a:t>
          </a:r>
          <a:r>
            <a:rPr lang="en-US" sz="1600" kern="1200" dirty="0" err="1">
              <a:solidFill>
                <a:schemeClr val="tx2"/>
              </a:solidFill>
            </a:rPr>
            <a:t>nhiệm</a:t>
          </a:r>
          <a:r>
            <a:rPr lang="en-US" sz="1600" kern="1200" dirty="0">
              <a:solidFill>
                <a:schemeClr val="tx2"/>
              </a:solidFill>
            </a:rPr>
            <a:t> </a:t>
          </a:r>
          <a:r>
            <a:rPr lang="en-US" sz="1600" kern="1200" dirty="0" err="1">
              <a:solidFill>
                <a:schemeClr val="tx2"/>
              </a:solidFill>
            </a:rPr>
            <a:t>mọi</a:t>
          </a:r>
          <a:r>
            <a:rPr lang="en-US" sz="1600" kern="1200" dirty="0">
              <a:solidFill>
                <a:schemeClr val="tx2"/>
              </a:solidFill>
            </a:rPr>
            <a:t> </a:t>
          </a:r>
          <a:r>
            <a:rPr lang="en-US" sz="1600" kern="1200" dirty="0" err="1">
              <a:solidFill>
                <a:schemeClr val="tx2"/>
              </a:solidFill>
            </a:rPr>
            <a:t>vấn</a:t>
          </a:r>
          <a:r>
            <a:rPr lang="en-US" sz="1600" kern="1200" dirty="0">
              <a:solidFill>
                <a:schemeClr val="tx2"/>
              </a:solidFill>
            </a:rPr>
            <a:t> </a:t>
          </a:r>
          <a:r>
            <a:rPr lang="en-US" sz="1600" kern="1200" dirty="0" err="1">
              <a:solidFill>
                <a:schemeClr val="tx2"/>
              </a:solidFill>
            </a:rPr>
            <a:t>đề</a:t>
          </a:r>
          <a:r>
            <a:rPr lang="en-US" sz="1600" kern="1200" dirty="0">
              <a:solidFill>
                <a:schemeClr val="tx2"/>
              </a:solidFill>
            </a:rPr>
            <a:t>.</a:t>
          </a:r>
        </a:p>
      </dsp:txBody>
      <dsp:txXfrm>
        <a:off x="2914054" y="1207453"/>
        <a:ext cx="2553890" cy="2854800"/>
      </dsp:txXfrm>
    </dsp:sp>
    <dsp:sp modelId="{6344CEF4-2C27-402C-9F21-CB00F4167CA4}">
      <dsp:nvSpPr>
        <dsp:cNvPr id="0" name=""/>
        <dsp:cNvSpPr/>
      </dsp:nvSpPr>
      <dsp:spPr>
        <a:xfrm>
          <a:off x="5825490" y="185896"/>
          <a:ext cx="2553890" cy="10215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Artificial Super Intelligence (ASI)</a:t>
          </a:r>
        </a:p>
      </dsp:txBody>
      <dsp:txXfrm>
        <a:off x="5825490" y="185896"/>
        <a:ext cx="2553890" cy="1021556"/>
      </dsp:txXfrm>
    </dsp:sp>
    <dsp:sp modelId="{9773807B-CE05-406C-A080-761790982C7E}">
      <dsp:nvSpPr>
        <dsp:cNvPr id="0" name=""/>
        <dsp:cNvSpPr/>
      </dsp:nvSpPr>
      <dsp:spPr>
        <a:xfrm>
          <a:off x="5825490" y="1207453"/>
          <a:ext cx="2553890" cy="2854800"/>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solidFill>
                <a:schemeClr val="tx2"/>
              </a:solidFill>
            </a:rPr>
            <a:t>Machine Consciousness</a:t>
          </a:r>
        </a:p>
        <a:p>
          <a:pPr marL="171450" lvl="1" indent="-171450" algn="l" defTabSz="711200">
            <a:lnSpc>
              <a:spcPct val="150000"/>
            </a:lnSpc>
            <a:spcBef>
              <a:spcPct val="0"/>
            </a:spcBef>
            <a:spcAft>
              <a:spcPct val="15000"/>
            </a:spcAft>
            <a:buChar char="•"/>
          </a:pPr>
          <a:r>
            <a:rPr lang="en-US" sz="1600" kern="1200" dirty="0" err="1">
              <a:solidFill>
                <a:schemeClr val="tx2"/>
              </a:solidFill>
            </a:rPr>
            <a:t>Máy</a:t>
          </a:r>
          <a:r>
            <a:rPr lang="en-US" sz="1600" kern="1200" dirty="0">
              <a:solidFill>
                <a:schemeClr val="tx2"/>
              </a:solidFill>
            </a:rPr>
            <a:t> </a:t>
          </a:r>
          <a:r>
            <a:rPr lang="en-US" sz="1600" kern="1200" dirty="0" err="1">
              <a:solidFill>
                <a:schemeClr val="tx2"/>
              </a:solidFill>
            </a:rPr>
            <a:t>tính</a:t>
          </a:r>
          <a:r>
            <a:rPr lang="en-US" sz="1600" kern="1200" dirty="0">
              <a:solidFill>
                <a:schemeClr val="tx2"/>
              </a:solidFill>
            </a:rPr>
            <a:t> </a:t>
          </a:r>
          <a:r>
            <a:rPr lang="en-US" sz="1600" kern="1200" dirty="0" err="1">
              <a:solidFill>
                <a:schemeClr val="tx2"/>
              </a:solidFill>
            </a:rPr>
            <a:t>có</a:t>
          </a:r>
          <a:r>
            <a:rPr lang="en-US" sz="1600" kern="1200" dirty="0">
              <a:solidFill>
                <a:schemeClr val="tx2"/>
              </a:solidFill>
            </a:rPr>
            <a:t> </a:t>
          </a:r>
          <a:r>
            <a:rPr lang="en-US" sz="1600" kern="1200" dirty="0" err="1">
              <a:solidFill>
                <a:schemeClr val="tx2"/>
              </a:solidFill>
            </a:rPr>
            <a:t>trí</a:t>
          </a:r>
          <a:r>
            <a:rPr lang="en-US" sz="1600" kern="1200" dirty="0">
              <a:solidFill>
                <a:schemeClr val="tx2"/>
              </a:solidFill>
            </a:rPr>
            <a:t> </a:t>
          </a:r>
          <a:r>
            <a:rPr lang="en-US" sz="1600" kern="1200" dirty="0" err="1">
              <a:solidFill>
                <a:schemeClr val="tx2"/>
              </a:solidFill>
            </a:rPr>
            <a:t>tuệ</a:t>
          </a:r>
          <a:r>
            <a:rPr lang="en-US" sz="1600" kern="1200" dirty="0">
              <a:solidFill>
                <a:schemeClr val="tx2"/>
              </a:solidFill>
            </a:rPr>
            <a:t> </a:t>
          </a:r>
          <a:r>
            <a:rPr lang="en-US" sz="1600" kern="1200" dirty="0" err="1">
              <a:solidFill>
                <a:schemeClr val="tx2"/>
              </a:solidFill>
            </a:rPr>
            <a:t>siêu</a:t>
          </a:r>
          <a:r>
            <a:rPr lang="en-US" sz="1600" kern="1200" dirty="0">
              <a:solidFill>
                <a:schemeClr val="tx2"/>
              </a:solidFill>
            </a:rPr>
            <a:t> </a:t>
          </a:r>
          <a:r>
            <a:rPr lang="en-US" sz="1600" kern="1200" dirty="0" err="1">
              <a:solidFill>
                <a:schemeClr val="tx2"/>
              </a:solidFill>
            </a:rPr>
            <a:t>việt</a:t>
          </a:r>
          <a:r>
            <a:rPr lang="en-US" sz="1600" kern="1200" dirty="0">
              <a:solidFill>
                <a:schemeClr val="tx2"/>
              </a:solidFill>
            </a:rPr>
            <a:t> </a:t>
          </a:r>
          <a:r>
            <a:rPr lang="en-US" sz="1600" kern="1200" dirty="0" err="1">
              <a:solidFill>
                <a:schemeClr val="tx2"/>
              </a:solidFill>
            </a:rPr>
            <a:t>hơn</a:t>
          </a:r>
          <a:r>
            <a:rPr lang="en-US" sz="1600" kern="1200" dirty="0">
              <a:solidFill>
                <a:schemeClr val="tx2"/>
              </a:solidFill>
            </a:rPr>
            <a:t> </a:t>
          </a:r>
          <a:r>
            <a:rPr lang="en-US" sz="1600" kern="1200" dirty="0" err="1">
              <a:solidFill>
                <a:schemeClr val="tx2"/>
              </a:solidFill>
            </a:rPr>
            <a:t>cả</a:t>
          </a:r>
          <a:r>
            <a:rPr lang="en-US" sz="1600" kern="1200" dirty="0">
              <a:solidFill>
                <a:schemeClr val="tx2"/>
              </a:solidFill>
            </a:rPr>
            <a:t> con </a:t>
          </a:r>
          <a:r>
            <a:rPr lang="en-US" sz="1600" kern="1200" dirty="0" err="1">
              <a:solidFill>
                <a:schemeClr val="tx2"/>
              </a:solidFill>
            </a:rPr>
            <a:t>người</a:t>
          </a:r>
          <a:r>
            <a:rPr lang="en-US" sz="1600" kern="1200" dirty="0">
              <a:solidFill>
                <a:schemeClr val="tx2"/>
              </a:solidFill>
            </a:rPr>
            <a:t> </a:t>
          </a:r>
          <a:r>
            <a:rPr lang="en-US" sz="1600" kern="1200" dirty="0" err="1">
              <a:solidFill>
                <a:schemeClr val="tx2"/>
              </a:solidFill>
            </a:rPr>
            <a:t>trong</a:t>
          </a:r>
          <a:r>
            <a:rPr lang="en-US" sz="1600" kern="1200" dirty="0">
              <a:solidFill>
                <a:schemeClr val="tx2"/>
              </a:solidFill>
            </a:rPr>
            <a:t> </a:t>
          </a:r>
          <a:r>
            <a:rPr lang="en-US" sz="1600" kern="1200" dirty="0" err="1">
              <a:solidFill>
                <a:schemeClr val="tx2"/>
              </a:solidFill>
            </a:rPr>
            <a:t>tất</a:t>
          </a:r>
          <a:r>
            <a:rPr lang="en-US" sz="1600" kern="1200" dirty="0">
              <a:solidFill>
                <a:schemeClr val="tx2"/>
              </a:solidFill>
            </a:rPr>
            <a:t> </a:t>
          </a:r>
          <a:r>
            <a:rPr lang="en-US" sz="1600" kern="1200" dirty="0" err="1">
              <a:solidFill>
                <a:schemeClr val="tx2"/>
              </a:solidFill>
            </a:rPr>
            <a:t>cả</a:t>
          </a:r>
          <a:r>
            <a:rPr lang="en-US" sz="1600" kern="1200" dirty="0">
              <a:solidFill>
                <a:schemeClr val="tx2"/>
              </a:solidFill>
            </a:rPr>
            <a:t> </a:t>
          </a:r>
          <a:r>
            <a:rPr lang="en-US" sz="1600" kern="1200" dirty="0" err="1">
              <a:solidFill>
                <a:schemeClr val="tx2"/>
              </a:solidFill>
            </a:rPr>
            <a:t>lĩnh</a:t>
          </a:r>
          <a:r>
            <a:rPr lang="en-US" sz="1600" kern="1200" dirty="0">
              <a:solidFill>
                <a:schemeClr val="tx2"/>
              </a:solidFill>
            </a:rPr>
            <a:t> </a:t>
          </a:r>
          <a:r>
            <a:rPr lang="en-US" sz="1600" kern="1200" dirty="0" err="1">
              <a:solidFill>
                <a:schemeClr val="tx2"/>
              </a:solidFill>
            </a:rPr>
            <a:t>vực</a:t>
          </a:r>
          <a:endParaRPr lang="en-US" sz="1600" kern="1200" dirty="0">
            <a:solidFill>
              <a:schemeClr val="tx2"/>
            </a:solidFill>
          </a:endParaRPr>
        </a:p>
      </dsp:txBody>
      <dsp:txXfrm>
        <a:off x="5825490" y="1207453"/>
        <a:ext cx="2553890"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883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449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12299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2"/>
                </a:solidFill>
              </a:rPr>
              <a:t>Haar Cascade:</a:t>
            </a:r>
            <a:r>
              <a:rPr lang="en-US" sz="1100" baseline="0" dirty="0">
                <a:solidFill>
                  <a:schemeClr val="tx2"/>
                </a:solidFill>
              </a:rPr>
              <a:t> </a:t>
            </a:r>
            <a:r>
              <a:rPr lang="vi-VN" sz="1100" b="0" i="0" u="none" strike="noStrike" cap="none" dirty="0">
                <a:solidFill>
                  <a:srgbClr val="000000"/>
                </a:solidFill>
                <a:effectLst/>
                <a:latin typeface="Arial"/>
                <a:ea typeface="Arial"/>
                <a:cs typeface="Arial"/>
                <a:sym typeface="Arial"/>
              </a:rPr>
              <a:t>Về cơ bản là sử dụng các đặc trưng loại </a:t>
            </a:r>
            <a:r>
              <a:rPr lang="vi-VN" sz="1100" b="0" i="1" u="none" strike="noStrike" cap="none" dirty="0">
                <a:solidFill>
                  <a:srgbClr val="000000"/>
                </a:solidFill>
                <a:effectLst/>
                <a:latin typeface="Arial"/>
                <a:ea typeface="Arial"/>
                <a:cs typeface="Arial"/>
                <a:sym typeface="Arial"/>
              </a:rPr>
              <a:t>Haar</a:t>
            </a:r>
            <a:r>
              <a:rPr lang="vi-VN" sz="1100" b="0" i="0" u="none" strike="noStrike" cap="none" dirty="0">
                <a:solidFill>
                  <a:srgbClr val="000000"/>
                </a:solidFill>
                <a:effectLst/>
                <a:latin typeface="Arial"/>
                <a:ea typeface="Arial"/>
                <a:cs typeface="Arial"/>
                <a:sym typeface="Arial"/>
              </a:rPr>
              <a:t> và sau đó sử dụng thật nhiều đặc trưng đó qua nhiều lượt (</a:t>
            </a:r>
            <a:r>
              <a:rPr lang="vi-VN" sz="1100" b="0" i="1" u="none" strike="noStrike" cap="none" dirty="0">
                <a:solidFill>
                  <a:srgbClr val="000000"/>
                </a:solidFill>
                <a:effectLst/>
                <a:latin typeface="Arial"/>
                <a:ea typeface="Arial"/>
                <a:cs typeface="Arial"/>
                <a:sym typeface="Arial"/>
              </a:rPr>
              <a:t>cascade</a:t>
            </a:r>
            <a:r>
              <a:rPr lang="vi-VN" sz="1100" b="0" i="0" u="none" strike="noStrike" cap="none" dirty="0">
                <a:solidFill>
                  <a:srgbClr val="000000"/>
                </a:solidFill>
                <a:effectLst/>
                <a:latin typeface="Arial"/>
                <a:ea typeface="Arial"/>
                <a:cs typeface="Arial"/>
                <a:sym typeface="Arial"/>
              </a:rPr>
              <a:t>) để tạo thành một cỗ máy nhận diện hoàn chỉnh. </a:t>
            </a:r>
            <a:endParaRPr lang="en-US" sz="1100" b="0" i="0" u="none" strike="noStrike" cap="none" dirty="0">
              <a:solidFill>
                <a:srgbClr val="000000"/>
              </a:solidFill>
              <a:effectLst/>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Dlib: C++ 2012. Hog </a:t>
            </a:r>
            <a:r>
              <a:rPr lang="en-US" sz="1100" b="0" i="0" u="none" strike="noStrike" cap="none" dirty="0">
                <a:solidFill>
                  <a:srgbClr val="000000"/>
                </a:solidFill>
                <a:effectLst/>
                <a:latin typeface="Arial"/>
                <a:ea typeface="Arial"/>
                <a:cs typeface="Arial"/>
                <a:sym typeface="Arial"/>
              </a:rPr>
              <a:t>làm feature và training bằng linear classifer kết hợp với image pyramid và window search</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MTCNN (</a:t>
            </a:r>
            <a:r>
              <a:rPr lang="en-US" dirty="0"/>
              <a:t>Multi-task Cascaded Convolutional Networks</a:t>
            </a:r>
            <a:r>
              <a:rPr lang="en-US" sz="1100" b="0" i="0" u="none" strike="noStrike" cap="none" dirty="0">
                <a:solidFill>
                  <a:srgbClr val="000000"/>
                </a:solidFill>
                <a:effectLst/>
                <a:latin typeface="Arial"/>
                <a:cs typeface="Arial"/>
                <a:sym typeface="Arial"/>
              </a:rPr>
              <a:t>)</a:t>
            </a:r>
            <a:endParaRPr lang="en-US" dirty="0"/>
          </a:p>
        </p:txBody>
      </p:sp>
    </p:spTree>
    <p:extLst>
      <p:ext uri="{BB962C8B-B14F-4D97-AF65-F5344CB8AC3E}">
        <p14:creationId xmlns:p14="http://schemas.microsoft.com/office/powerpoint/2010/main" val="1223949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Face landmark với Dlib</a:t>
            </a:r>
            <a:r>
              <a:rPr lang="en-US" sz="1100" b="0" i="0" u="none" strike="noStrike" cap="none" baseline="0" dirty="0">
                <a:solidFill>
                  <a:srgbClr val="000000"/>
                </a:solidFill>
                <a:effectLst/>
                <a:latin typeface="Arial"/>
                <a:ea typeface="Arial"/>
                <a:cs typeface="Arial"/>
                <a:sym typeface="Arial"/>
              </a:rPr>
              <a:t> được viết bằng C++, </a:t>
            </a:r>
            <a:r>
              <a:rPr lang="vi-VN" sz="1100" b="0" i="0" u="none" strike="noStrike" cap="none" dirty="0">
                <a:solidFill>
                  <a:srgbClr val="000000"/>
                </a:solidFill>
                <a:effectLst/>
                <a:latin typeface="Arial"/>
                <a:ea typeface="Arial"/>
                <a:cs typeface="Arial"/>
                <a:sym typeface="Arial"/>
              </a:rPr>
              <a:t>là xác định các vị trí như eye(mắt), nose(mũi),mounth(miệng) trên khuôn mặt(face).</a:t>
            </a:r>
            <a:endParaRPr lang="en-US"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0850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522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06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9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2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100" dirty="0"/>
              <a:t>Bảo trì dự đoán giúp nhà sản xuất giảm thiểu chi phí đáng kể, giảm tần suất bảo trì, tránh sự cố,…</a:t>
            </a:r>
            <a:endParaRPr lang="en-US" sz="1100" b="0" i="0" u="none" strike="noStrike" cap="none" dirty="0">
              <a:solidFill>
                <a:schemeClr val="tx2"/>
              </a:solidFill>
              <a:latin typeface="Arial"/>
              <a:ea typeface="Arial"/>
              <a:cs typeface="Arial"/>
              <a:sym typeface="Arial"/>
            </a:endParaRPr>
          </a:p>
          <a:p>
            <a:endParaRPr lang="en-US" dirty="0"/>
          </a:p>
        </p:txBody>
      </p:sp>
    </p:spTree>
    <p:extLst>
      <p:ext uri="{BB962C8B-B14F-4D97-AF65-F5344CB8AC3E}">
        <p14:creationId xmlns:p14="http://schemas.microsoft.com/office/powerpoint/2010/main" val="704032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vi-VN" sz="1100" b="1" i="0" u="none" strike="noStrike" cap="none" dirty="0">
                <a:solidFill>
                  <a:srgbClr val="000000"/>
                </a:solidFill>
                <a:effectLst/>
                <a:latin typeface="Arial"/>
                <a:ea typeface="Arial"/>
                <a:cs typeface="Arial"/>
                <a:sym typeface="Arial"/>
              </a:rPr>
              <a:t>Phân tích độ rung:</a:t>
            </a:r>
            <a:r>
              <a:rPr lang="vi-VN" sz="1100" b="0" i="0" u="none" strike="noStrike" cap="none" dirty="0">
                <a:solidFill>
                  <a:srgbClr val="000000"/>
                </a:solidFill>
                <a:effectLst/>
                <a:latin typeface="Arial"/>
                <a:ea typeface="Arial"/>
                <a:cs typeface="Arial"/>
                <a:sym typeface="Arial"/>
              </a:rPr>
              <a:t> cảm biến rung, cảm biến áp dụng công nghệ Internet of Things sẽ giúp phát hiện các dấu hiệu xuống cấp khi các máy móc hoạt động. Có thể nói đây chính là cách chính xác nhất để xác định các vấn đề của thiết bị, máy móc.</a:t>
            </a:r>
          </a:p>
          <a:p>
            <a:pPr fontAlgn="base"/>
            <a:r>
              <a:rPr lang="vi-VN" sz="1100" b="1" i="0" u="none" strike="noStrike" cap="none" dirty="0">
                <a:solidFill>
                  <a:srgbClr val="000000"/>
                </a:solidFill>
                <a:effectLst/>
                <a:latin typeface="Arial"/>
                <a:ea typeface="Arial"/>
                <a:cs typeface="Arial"/>
                <a:sym typeface="Arial"/>
              </a:rPr>
              <a:t>Tạo ảnh nhiệt:</a:t>
            </a:r>
            <a:r>
              <a:rPr lang="vi-VN" sz="1100" b="0" i="0" u="none" strike="noStrike" cap="none" dirty="0">
                <a:solidFill>
                  <a:srgbClr val="000000"/>
                </a:solidFill>
                <a:effectLst/>
                <a:latin typeface="Arial"/>
                <a:ea typeface="Arial"/>
                <a:cs typeface="Arial"/>
                <a:sym typeface="Arial"/>
              </a:rPr>
              <a:t> cũng có thể coi đây là kĩ thuật hồng ngoại, nhắm phát hiện các điểm có nhiệt lượng cao do các bộ phận bị ma sát quá nhiều khi thiết bị, máy móc hoạt động. Với kĩ thuật này có thể cảnh báo các vấn đề tiềm tàng cần được bảo trì.</a:t>
            </a:r>
          </a:p>
          <a:p>
            <a:pPr fontAlgn="base"/>
            <a:r>
              <a:rPr lang="vi-VN" sz="1100" b="1" i="0" u="none" strike="noStrike" cap="none" dirty="0">
                <a:solidFill>
                  <a:srgbClr val="000000"/>
                </a:solidFill>
                <a:effectLst/>
                <a:latin typeface="Arial"/>
                <a:ea typeface="Arial"/>
                <a:cs typeface="Arial"/>
                <a:sym typeface="Arial"/>
              </a:rPr>
              <a:t>Phân tích sóng âm và siêu âm:</a:t>
            </a:r>
            <a:r>
              <a:rPr lang="vi-VN" sz="1100" b="0" i="0" u="none" strike="noStrike" cap="none" dirty="0">
                <a:solidFill>
                  <a:srgbClr val="000000"/>
                </a:solidFill>
                <a:effectLst/>
                <a:latin typeface="Arial"/>
                <a:ea typeface="Arial"/>
                <a:cs typeface="Arial"/>
                <a:sym typeface="Arial"/>
              </a:rPr>
              <a:t> các tín hiệu âm thanh sẽ được sử dụng để phát hiện các vết nứt nhỏ hay các mối hàn bị hỏng.</a:t>
            </a:r>
          </a:p>
          <a:p>
            <a:pPr fontAlgn="base"/>
            <a:r>
              <a:rPr lang="vi-VN" sz="1100" b="1" i="0" u="none" strike="noStrike" cap="none" dirty="0">
                <a:solidFill>
                  <a:srgbClr val="000000"/>
                </a:solidFill>
                <a:effectLst/>
                <a:latin typeface="Arial"/>
                <a:ea typeface="Arial"/>
                <a:cs typeface="Arial"/>
                <a:sym typeface="Arial"/>
              </a:rPr>
              <a:t>Phân tích dầu:</a:t>
            </a:r>
            <a:r>
              <a:rPr lang="vi-VN" sz="1100" b="0" i="0" u="none" strike="noStrike" cap="none" dirty="0">
                <a:solidFill>
                  <a:srgbClr val="000000"/>
                </a:solidFill>
                <a:effectLst/>
                <a:latin typeface="Arial"/>
                <a:ea typeface="Arial"/>
                <a:cs typeface="Arial"/>
                <a:sym typeface="Arial"/>
              </a:rPr>
              <a:t> Việc phân tích những mảnh vụn trong các thiết bị sử dụng dầu cũng là một cách thức hữu ích. Số mảnh vụn tỉ lệ thuận với dấu hiệu hao mòn. Không những có thể kiểm tra độ rò rỉ mà ta còn có thể kiểm tra độ sạch của dầu.</a:t>
            </a:r>
          </a:p>
          <a:p>
            <a:endParaRPr lang="en-US" dirty="0"/>
          </a:p>
        </p:txBody>
      </p:sp>
    </p:spTree>
    <p:extLst>
      <p:ext uri="{BB962C8B-B14F-4D97-AF65-F5344CB8AC3E}">
        <p14:creationId xmlns:p14="http://schemas.microsoft.com/office/powerpoint/2010/main" val="967812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9" r:id="rId6"/>
    <p:sldLayoutId id="2147483660" r:id="rId7"/>
    <p:sldLayoutId id="2147483661" r:id="rId8"/>
    <p:sldLayoutId id="2147483665" r:id="rId9"/>
    <p:sldLayoutId id="2147483666" r:id="rId10"/>
    <p:sldLayoutId id="2147483667"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390475"/>
            <a:ext cx="4404000" cy="219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800" dirty="0">
                <a:latin typeface="Rajdhani"/>
                <a:ea typeface="Rajdhani"/>
                <a:cs typeface="Rajdhani"/>
                <a:sym typeface="Rajdhani"/>
              </a:rPr>
              <a:t>AI</a:t>
            </a:r>
            <a:endParaRPr sz="13800"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ea typeface="Fira Sans Condensed Light"/>
                <a:cs typeface="Fira Sans Condensed Light"/>
                <a:sym typeface="Fira Sans Condensed Light"/>
              </a:rPr>
              <a:t>Đỗ Trung Hiếu</a:t>
            </a:r>
          </a:p>
          <a:p>
            <a:pPr marL="0" lvl="0" indent="0" algn="l" rtl="0">
              <a:spcBef>
                <a:spcPts val="0"/>
              </a:spcBef>
              <a:spcAft>
                <a:spcPts val="0"/>
              </a:spcAft>
              <a:buNone/>
            </a:pPr>
            <a:r>
              <a:rPr lang="en" dirty="0">
                <a:latin typeface="+mj-lt"/>
                <a:ea typeface="Fira Sans Condensed Light"/>
                <a:cs typeface="Fira Sans Condensed Light"/>
                <a:sym typeface="Fira Sans Condensed Light"/>
              </a:rPr>
              <a:t>Triệu Nguyễn Quốc Việt</a:t>
            </a:r>
          </a:p>
          <a:p>
            <a:pPr marL="0" lvl="0" indent="0" algn="l" rtl="0">
              <a:spcBef>
                <a:spcPts val="0"/>
              </a:spcBef>
              <a:spcAft>
                <a:spcPts val="0"/>
              </a:spcAft>
              <a:buNone/>
            </a:pPr>
            <a:r>
              <a:rPr lang="en" dirty="0">
                <a:latin typeface="+mj-lt"/>
                <a:ea typeface="Fira Sans Condensed Light"/>
                <a:cs typeface="Fira Sans Condensed Light"/>
                <a:sym typeface="Fira Sans Condensed Light"/>
              </a:rPr>
              <a:t>Tất Trấn Phong</a:t>
            </a:r>
          </a:p>
          <a:p>
            <a:pPr marL="0" lvl="0" indent="0" algn="l" rtl="0">
              <a:spcBef>
                <a:spcPts val="0"/>
              </a:spcBef>
              <a:spcAft>
                <a:spcPts val="0"/>
              </a:spcAft>
              <a:buNone/>
            </a:pPr>
            <a:r>
              <a:rPr lang="en" dirty="0">
                <a:latin typeface="+mj-lt"/>
                <a:ea typeface="Fira Sans Condensed Light"/>
                <a:cs typeface="Fira Sans Condensed Light"/>
                <a:sym typeface="Fira Sans Condensed Light"/>
              </a:rPr>
              <a:t>Vũ Trường GIang</a:t>
            </a:r>
            <a:endParaRPr dirty="0">
              <a:latin typeface="+mj-l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5867400" y="1276350"/>
            <a:ext cx="1701300" cy="445500"/>
          </a:xfrm>
        </p:spPr>
        <p:txBody>
          <a:bodyPr/>
          <a:lstStyle/>
          <a:p>
            <a:r>
              <a:rPr lang="en-US" b="1" dirty="0" err="1">
                <a:latin typeface="+mj-lt"/>
              </a:rPr>
              <a:t>Thách</a:t>
            </a:r>
            <a:r>
              <a:rPr lang="en-US" b="1" dirty="0">
                <a:latin typeface="+mj-lt"/>
              </a:rPr>
              <a:t> </a:t>
            </a:r>
            <a:r>
              <a:rPr lang="en-US" b="1" dirty="0" err="1">
                <a:latin typeface="+mj-lt"/>
              </a:rPr>
              <a:t>thức</a:t>
            </a:r>
            <a:endParaRPr lang="en-US" b="1" dirty="0">
              <a:latin typeface="+mj-lt"/>
            </a:endParaRPr>
          </a:p>
        </p:txBody>
      </p:sp>
      <p:sp>
        <p:nvSpPr>
          <p:cNvPr id="4" name="Subtitle 3"/>
          <p:cNvSpPr>
            <a:spLocks noGrp="1"/>
          </p:cNvSpPr>
          <p:nvPr>
            <p:ph type="subTitle" idx="2"/>
          </p:nvPr>
        </p:nvSpPr>
        <p:spPr>
          <a:xfrm flipH="1">
            <a:off x="4953000" y="1733550"/>
            <a:ext cx="4191000" cy="3409950"/>
          </a:xfrm>
        </p:spPr>
        <p:txBody>
          <a:bodyPr/>
          <a:lstStyle/>
          <a:p>
            <a:pPr algn="just">
              <a:lnSpc>
                <a:spcPct val="150000"/>
              </a:lnSpc>
              <a:buSzPct val="150000"/>
              <a:buFont typeface="Arial" pitchFamily="34" charset="0"/>
              <a:buChar char="•"/>
            </a:pPr>
            <a:r>
              <a:rPr lang="en-US" dirty="0">
                <a:latin typeface="+mj-lt"/>
              </a:rPr>
              <a:t>Chi </a:t>
            </a:r>
            <a:r>
              <a:rPr lang="en-US" dirty="0" err="1">
                <a:latin typeface="+mj-lt"/>
              </a:rPr>
              <a:t>phí</a:t>
            </a:r>
            <a:r>
              <a:rPr lang="en-US" dirty="0">
                <a:latin typeface="+mj-lt"/>
              </a:rPr>
              <a:t> </a:t>
            </a:r>
            <a:r>
              <a:rPr lang="en-US" dirty="0" err="1">
                <a:latin typeface="+mj-lt"/>
              </a:rPr>
              <a:t>cao</a:t>
            </a:r>
            <a:r>
              <a:rPr lang="en-US" dirty="0">
                <a:latin typeface="+mj-lt"/>
              </a:rPr>
              <a:t>.</a:t>
            </a:r>
          </a:p>
          <a:p>
            <a:pPr algn="just">
              <a:lnSpc>
                <a:spcPct val="150000"/>
              </a:lnSpc>
              <a:buSzPct val="150000"/>
              <a:buFont typeface="Arial" pitchFamily="34" charset="0"/>
              <a:buChar char="•"/>
            </a:pPr>
            <a:r>
              <a:rPr lang="en-US" dirty="0" err="1">
                <a:latin typeface="+mj-lt"/>
              </a:rPr>
              <a:t>Cần</a:t>
            </a:r>
            <a:r>
              <a:rPr lang="en-US" dirty="0">
                <a:latin typeface="+mj-lt"/>
              </a:rPr>
              <a:t> </a:t>
            </a:r>
            <a:r>
              <a:rPr lang="en-US" dirty="0" err="1">
                <a:latin typeface="+mj-lt"/>
              </a:rPr>
              <a:t>nhiều</a:t>
            </a:r>
            <a:r>
              <a:rPr lang="en-US" dirty="0">
                <a:latin typeface="+mj-lt"/>
              </a:rPr>
              <a:t> </a:t>
            </a:r>
            <a:r>
              <a:rPr lang="en-US" dirty="0" err="1">
                <a:latin typeface="+mj-lt"/>
              </a:rPr>
              <a:t>kinh</a:t>
            </a:r>
            <a:r>
              <a:rPr lang="en-US" dirty="0">
                <a:latin typeface="+mj-lt"/>
              </a:rPr>
              <a:t> </a:t>
            </a:r>
            <a:r>
              <a:rPr lang="en-US" dirty="0" err="1">
                <a:latin typeface="+mj-lt"/>
              </a:rPr>
              <a:t>nghiệm</a:t>
            </a:r>
            <a:r>
              <a:rPr lang="en-US" dirty="0">
                <a:latin typeface="+mj-lt"/>
              </a:rPr>
              <a:t> </a:t>
            </a:r>
            <a:r>
              <a:rPr lang="en-US" dirty="0" err="1">
                <a:latin typeface="+mj-lt"/>
              </a:rPr>
              <a:t>trong</a:t>
            </a:r>
            <a:r>
              <a:rPr lang="en-US" dirty="0">
                <a:latin typeface="+mj-lt"/>
              </a:rPr>
              <a:t> </a:t>
            </a:r>
            <a:r>
              <a:rPr lang="en-US" dirty="0" err="1">
                <a:latin typeface="+mj-lt"/>
              </a:rPr>
              <a:t>lĩnh</a:t>
            </a:r>
            <a:r>
              <a:rPr lang="en-US" dirty="0">
                <a:latin typeface="+mj-lt"/>
              </a:rPr>
              <a:t> </a:t>
            </a:r>
            <a:r>
              <a:rPr lang="en-US" dirty="0" err="1">
                <a:latin typeface="+mj-lt"/>
              </a:rPr>
              <a:t>vực</a:t>
            </a:r>
            <a:r>
              <a:rPr lang="en-US" dirty="0">
                <a:latin typeface="+mj-lt"/>
              </a:rPr>
              <a:t> AI.</a:t>
            </a:r>
          </a:p>
          <a:p>
            <a:pPr algn="just">
              <a:lnSpc>
                <a:spcPct val="150000"/>
              </a:lnSpc>
              <a:buSzPct val="150000"/>
              <a:buFont typeface="Arial" pitchFamily="34" charset="0"/>
              <a:buChar char="•"/>
            </a:pPr>
            <a:r>
              <a:rPr lang="en-US" dirty="0" err="1">
                <a:latin typeface="+mj-lt"/>
              </a:rPr>
              <a:t>Ít</a:t>
            </a:r>
            <a:r>
              <a:rPr lang="en-US" dirty="0">
                <a:latin typeface="+mj-lt"/>
              </a:rPr>
              <a:t> </a:t>
            </a:r>
            <a:r>
              <a:rPr lang="en-US" dirty="0" err="1">
                <a:latin typeface="+mj-lt"/>
              </a:rPr>
              <a:t>sản</a:t>
            </a:r>
            <a:r>
              <a:rPr lang="en-US" dirty="0">
                <a:latin typeface="+mj-lt"/>
              </a:rPr>
              <a:t> </a:t>
            </a:r>
            <a:r>
              <a:rPr lang="en-US" dirty="0" err="1">
                <a:latin typeface="+mj-lt"/>
              </a:rPr>
              <a:t>phẩm</a:t>
            </a:r>
            <a:r>
              <a:rPr lang="en-US" dirty="0">
                <a:latin typeface="+mj-lt"/>
              </a:rPr>
              <a:t> </a:t>
            </a:r>
            <a:r>
              <a:rPr lang="en-US" dirty="0" err="1">
                <a:latin typeface="+mj-lt"/>
              </a:rPr>
              <a:t>thực</a:t>
            </a:r>
            <a:r>
              <a:rPr lang="en-US" dirty="0">
                <a:latin typeface="+mj-lt"/>
              </a:rPr>
              <a:t> </a:t>
            </a:r>
            <a:r>
              <a:rPr lang="en-US" dirty="0" err="1">
                <a:latin typeface="+mj-lt"/>
              </a:rPr>
              <a:t>tế</a:t>
            </a:r>
            <a:r>
              <a:rPr lang="en-US" dirty="0">
                <a:latin typeface="+mj-lt"/>
              </a:rPr>
              <a:t>.</a:t>
            </a:r>
          </a:p>
          <a:p>
            <a:pPr algn="just">
              <a:lnSpc>
                <a:spcPct val="150000"/>
              </a:lnSpc>
              <a:buSzPct val="150000"/>
              <a:buFont typeface="Arial" pitchFamily="34" charset="0"/>
              <a:buChar char="•"/>
            </a:pPr>
            <a:r>
              <a:rPr lang="en-US" dirty="0" err="1">
                <a:latin typeface="+mj-lt"/>
              </a:rPr>
              <a:t>Ít</a:t>
            </a:r>
            <a:r>
              <a:rPr lang="en-US" dirty="0">
                <a:latin typeface="+mj-lt"/>
              </a:rPr>
              <a:t> </a:t>
            </a:r>
            <a:r>
              <a:rPr lang="en-US" dirty="0" err="1">
                <a:latin typeface="+mj-lt"/>
              </a:rPr>
              <a:t>tiêu</a:t>
            </a:r>
            <a:r>
              <a:rPr lang="en-US" dirty="0">
                <a:latin typeface="+mj-lt"/>
              </a:rPr>
              <a:t> </a:t>
            </a:r>
            <a:r>
              <a:rPr lang="en-US" dirty="0" err="1">
                <a:latin typeface="+mj-lt"/>
              </a:rPr>
              <a:t>chuẩn</a:t>
            </a:r>
            <a:r>
              <a:rPr lang="en-US" dirty="0">
                <a:latin typeface="+mj-lt"/>
              </a:rPr>
              <a:t> </a:t>
            </a:r>
            <a:r>
              <a:rPr lang="en-US" dirty="0" err="1">
                <a:latin typeface="+mj-lt"/>
              </a:rPr>
              <a:t>đánh</a:t>
            </a:r>
            <a:r>
              <a:rPr lang="en-US" dirty="0">
                <a:latin typeface="+mj-lt"/>
              </a:rPr>
              <a:t> </a:t>
            </a:r>
            <a:r>
              <a:rPr lang="en-US" dirty="0" err="1">
                <a:latin typeface="+mj-lt"/>
              </a:rPr>
              <a:t>giá</a:t>
            </a:r>
            <a:r>
              <a:rPr lang="en-US" dirty="0">
                <a:latin typeface="+mj-lt"/>
              </a:rPr>
              <a:t> </a:t>
            </a:r>
            <a:r>
              <a:rPr lang="en-US" dirty="0" err="1">
                <a:latin typeface="+mj-lt"/>
              </a:rPr>
              <a:t>trong</a:t>
            </a:r>
            <a:r>
              <a:rPr lang="en-US" dirty="0">
                <a:latin typeface="+mj-lt"/>
              </a:rPr>
              <a:t> </a:t>
            </a:r>
            <a:r>
              <a:rPr lang="en-US" dirty="0" err="1">
                <a:latin typeface="+mj-lt"/>
              </a:rPr>
              <a:t>phát</a:t>
            </a:r>
            <a:r>
              <a:rPr lang="en-US" dirty="0">
                <a:latin typeface="+mj-lt"/>
              </a:rPr>
              <a:t> </a:t>
            </a:r>
            <a:r>
              <a:rPr lang="en-US" dirty="0" err="1">
                <a:latin typeface="+mj-lt"/>
              </a:rPr>
              <a:t>triển</a:t>
            </a:r>
            <a:r>
              <a:rPr lang="en-US" dirty="0">
                <a:latin typeface="+mj-lt"/>
              </a:rPr>
              <a:t> </a:t>
            </a:r>
            <a:r>
              <a:rPr lang="en-US" dirty="0" err="1">
                <a:latin typeface="+mj-lt"/>
              </a:rPr>
              <a:t>phần</a:t>
            </a:r>
            <a:r>
              <a:rPr lang="en-US" dirty="0">
                <a:latin typeface="+mj-lt"/>
              </a:rPr>
              <a:t> </a:t>
            </a:r>
            <a:r>
              <a:rPr lang="en-US" dirty="0" err="1">
                <a:latin typeface="+mj-lt"/>
              </a:rPr>
              <a:t>mềm</a:t>
            </a:r>
            <a:r>
              <a:rPr lang="en-US" dirty="0">
                <a:latin typeface="+mj-lt"/>
              </a:rPr>
              <a:t> </a:t>
            </a:r>
            <a:r>
              <a:rPr lang="en-US" dirty="0" err="1">
                <a:latin typeface="+mj-lt"/>
              </a:rPr>
              <a:t>ứng</a:t>
            </a:r>
            <a:r>
              <a:rPr lang="en-US" dirty="0">
                <a:latin typeface="+mj-lt"/>
              </a:rPr>
              <a:t> </a:t>
            </a:r>
            <a:r>
              <a:rPr lang="en-US" dirty="0" err="1">
                <a:latin typeface="+mj-lt"/>
              </a:rPr>
              <a:t>dụng</a:t>
            </a:r>
            <a:r>
              <a:rPr lang="en-US" dirty="0">
                <a:latin typeface="+mj-lt"/>
              </a:rPr>
              <a:t> AI.</a:t>
            </a:r>
          </a:p>
          <a:p>
            <a:pPr algn="just">
              <a:lnSpc>
                <a:spcPct val="150000"/>
              </a:lnSpc>
              <a:buSzPct val="150000"/>
              <a:buFont typeface="Arial" pitchFamily="34" charset="0"/>
              <a:buChar char="•"/>
            </a:pPr>
            <a:r>
              <a:rPr lang="en-US" dirty="0" err="1">
                <a:latin typeface="+mj-lt"/>
              </a:rPr>
              <a:t>Độ</a:t>
            </a:r>
            <a:r>
              <a:rPr lang="en-US" dirty="0">
                <a:latin typeface="+mj-lt"/>
              </a:rPr>
              <a:t> </a:t>
            </a:r>
            <a:r>
              <a:rPr lang="en-US" dirty="0" err="1">
                <a:latin typeface="+mj-lt"/>
              </a:rPr>
              <a:t>chính</a:t>
            </a:r>
            <a:r>
              <a:rPr lang="en-US" dirty="0">
                <a:latin typeface="+mj-lt"/>
              </a:rPr>
              <a:t> </a:t>
            </a:r>
            <a:r>
              <a:rPr lang="en-US" dirty="0" err="1">
                <a:latin typeface="+mj-lt"/>
              </a:rPr>
              <a:t>xác</a:t>
            </a:r>
            <a:r>
              <a:rPr lang="en-US" dirty="0">
                <a:latin typeface="+mj-lt"/>
              </a:rPr>
              <a:t>.</a:t>
            </a:r>
          </a:p>
          <a:p>
            <a:pPr algn="just">
              <a:lnSpc>
                <a:spcPct val="150000"/>
              </a:lnSpc>
              <a:buSzPct val="150000"/>
              <a:buFont typeface="Arial" pitchFamily="34" charset="0"/>
              <a:buChar char="•"/>
            </a:pPr>
            <a:r>
              <a:rPr lang="en-US" dirty="0" err="1">
                <a:latin typeface="+mj-lt"/>
              </a:rPr>
              <a:t>Đòi</a:t>
            </a:r>
            <a:r>
              <a:rPr lang="en-US" dirty="0">
                <a:latin typeface="+mj-lt"/>
              </a:rPr>
              <a:t> </a:t>
            </a:r>
            <a:r>
              <a:rPr lang="en-US" dirty="0" err="1">
                <a:latin typeface="+mj-lt"/>
              </a:rPr>
              <a:t>hỏi</a:t>
            </a:r>
            <a:r>
              <a:rPr lang="en-US" dirty="0">
                <a:latin typeface="+mj-lt"/>
              </a:rPr>
              <a:t> </a:t>
            </a:r>
            <a:r>
              <a:rPr lang="en-US" dirty="0" err="1">
                <a:latin typeface="+mj-lt"/>
              </a:rPr>
              <a:t>có</a:t>
            </a:r>
            <a:r>
              <a:rPr lang="en-US" dirty="0">
                <a:latin typeface="+mj-lt"/>
              </a:rPr>
              <a:t> </a:t>
            </a:r>
            <a:r>
              <a:rPr lang="en-US" dirty="0" err="1">
                <a:latin typeface="+mj-lt"/>
              </a:rPr>
              <a:t>kinh</a:t>
            </a:r>
            <a:r>
              <a:rPr lang="en-US" dirty="0">
                <a:latin typeface="+mj-lt"/>
              </a:rPr>
              <a:t> </a:t>
            </a:r>
            <a:r>
              <a:rPr lang="en-US" dirty="0" err="1">
                <a:latin typeface="+mj-lt"/>
              </a:rPr>
              <a:t>nghiệm</a:t>
            </a:r>
            <a:r>
              <a:rPr lang="en-US" dirty="0">
                <a:latin typeface="+mj-lt"/>
              </a:rPr>
              <a:t> </a:t>
            </a:r>
            <a:r>
              <a:rPr lang="en-US" dirty="0" err="1">
                <a:latin typeface="+mj-lt"/>
              </a:rPr>
              <a:t>xử</a:t>
            </a:r>
            <a:r>
              <a:rPr lang="en-US" dirty="0">
                <a:latin typeface="+mj-lt"/>
              </a:rPr>
              <a:t> </a:t>
            </a:r>
            <a:r>
              <a:rPr lang="en-US" dirty="0" err="1">
                <a:latin typeface="+mj-lt"/>
              </a:rPr>
              <a:t>lý</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a:t>
            </a:r>
          </a:p>
        </p:txBody>
      </p:sp>
      <p:sp>
        <p:nvSpPr>
          <p:cNvPr id="5" name="Subtitle 4"/>
          <p:cNvSpPr>
            <a:spLocks noGrp="1"/>
          </p:cNvSpPr>
          <p:nvPr>
            <p:ph type="subTitle" idx="3"/>
          </p:nvPr>
        </p:nvSpPr>
        <p:spPr>
          <a:xfrm flipH="1">
            <a:off x="1905000" y="1276350"/>
            <a:ext cx="1701300" cy="445500"/>
          </a:xfrm>
        </p:spPr>
        <p:txBody>
          <a:bodyPr/>
          <a:lstStyle/>
          <a:p>
            <a:r>
              <a:rPr lang="en-US" b="1" dirty="0" err="1">
                <a:latin typeface="+mj-lt"/>
              </a:rPr>
              <a:t>Lợi</a:t>
            </a:r>
            <a:r>
              <a:rPr lang="en-US" b="1" dirty="0">
                <a:latin typeface="+mj-lt"/>
              </a:rPr>
              <a:t> </a:t>
            </a:r>
            <a:r>
              <a:rPr lang="en-US" b="1" dirty="0" err="1">
                <a:latin typeface="+mj-lt"/>
              </a:rPr>
              <a:t>ích</a:t>
            </a:r>
            <a:endParaRPr lang="en-US" b="1" dirty="0">
              <a:latin typeface="+mj-lt"/>
            </a:endParaRPr>
          </a:p>
        </p:txBody>
      </p:sp>
      <p:sp>
        <p:nvSpPr>
          <p:cNvPr id="6" name="Subtitle 5"/>
          <p:cNvSpPr>
            <a:spLocks noGrp="1"/>
          </p:cNvSpPr>
          <p:nvPr>
            <p:ph type="subTitle" idx="4"/>
          </p:nvPr>
        </p:nvSpPr>
        <p:spPr>
          <a:xfrm flipH="1">
            <a:off x="533400" y="1733550"/>
            <a:ext cx="4267200" cy="3409950"/>
          </a:xfrm>
        </p:spPr>
        <p:txBody>
          <a:bodyPr/>
          <a:lstStyle/>
          <a:p>
            <a:pPr algn="just">
              <a:lnSpc>
                <a:spcPct val="150000"/>
              </a:lnSpc>
              <a:buSzPct val="150000"/>
              <a:buFont typeface="Arial" pitchFamily="34" charset="0"/>
              <a:buChar char="•"/>
            </a:pPr>
            <a:r>
              <a:rPr lang="en-US" dirty="0" err="1">
                <a:latin typeface="+mj-lt"/>
              </a:rPr>
              <a:t>Giảm</a:t>
            </a:r>
            <a:r>
              <a:rPr lang="en-US" dirty="0">
                <a:latin typeface="+mj-lt"/>
              </a:rPr>
              <a:t> </a:t>
            </a:r>
            <a:r>
              <a:rPr lang="en-US" dirty="0" err="1">
                <a:latin typeface="+mj-lt"/>
              </a:rPr>
              <a:t>thiếu</a:t>
            </a:r>
            <a:r>
              <a:rPr lang="en-US" dirty="0">
                <a:latin typeface="+mj-lt"/>
              </a:rPr>
              <a:t> </a:t>
            </a:r>
            <a:r>
              <a:rPr lang="en-US" dirty="0" err="1">
                <a:latin typeface="+mj-lt"/>
              </a:rPr>
              <a:t>những</a:t>
            </a:r>
            <a:r>
              <a:rPr lang="en-US" dirty="0">
                <a:latin typeface="+mj-lt"/>
              </a:rPr>
              <a:t> </a:t>
            </a:r>
            <a:r>
              <a:rPr lang="en-US" dirty="0" err="1">
                <a:latin typeface="+mj-lt"/>
              </a:rPr>
              <a:t>sai</a:t>
            </a:r>
            <a:r>
              <a:rPr lang="en-US" dirty="0">
                <a:latin typeface="+mj-lt"/>
              </a:rPr>
              <a:t> </a:t>
            </a:r>
            <a:r>
              <a:rPr lang="en-US" dirty="0" err="1">
                <a:latin typeface="+mj-lt"/>
              </a:rPr>
              <a:t>sót</a:t>
            </a:r>
            <a:r>
              <a:rPr lang="en-US" dirty="0">
                <a:latin typeface="+mj-lt"/>
              </a:rPr>
              <a:t> </a:t>
            </a:r>
            <a:r>
              <a:rPr lang="en-US" dirty="0" err="1">
                <a:latin typeface="+mj-lt"/>
              </a:rPr>
              <a:t>của</a:t>
            </a:r>
            <a:r>
              <a:rPr lang="en-US" dirty="0">
                <a:latin typeface="+mj-lt"/>
              </a:rPr>
              <a:t> con </a:t>
            </a:r>
            <a:r>
              <a:rPr lang="en-US" dirty="0" err="1">
                <a:latin typeface="+mj-lt"/>
              </a:rPr>
              <a:t>người</a:t>
            </a:r>
            <a:r>
              <a:rPr lang="en-US" dirty="0">
                <a:latin typeface="+mj-lt"/>
              </a:rPr>
              <a:t>.</a:t>
            </a:r>
          </a:p>
          <a:p>
            <a:pPr algn="just">
              <a:lnSpc>
                <a:spcPct val="150000"/>
              </a:lnSpc>
              <a:buSzPct val="150000"/>
              <a:buFont typeface="Arial" pitchFamily="34" charset="0"/>
              <a:buChar char="•"/>
            </a:pPr>
            <a:r>
              <a:rPr lang="en-US" dirty="0" err="1">
                <a:latin typeface="+mj-lt"/>
              </a:rPr>
              <a:t>Hỗ</a:t>
            </a:r>
            <a:r>
              <a:rPr lang="en-US" dirty="0">
                <a:latin typeface="+mj-lt"/>
              </a:rPr>
              <a:t> </a:t>
            </a:r>
            <a:r>
              <a:rPr lang="en-US" dirty="0" err="1">
                <a:latin typeface="+mj-lt"/>
              </a:rPr>
              <a:t>trợ</a:t>
            </a:r>
            <a:r>
              <a:rPr lang="en-US" dirty="0">
                <a:latin typeface="+mj-lt"/>
              </a:rPr>
              <a:t> </a:t>
            </a:r>
            <a:r>
              <a:rPr lang="en-US" dirty="0" err="1">
                <a:latin typeface="+mj-lt"/>
              </a:rPr>
              <a:t>cho</a:t>
            </a:r>
            <a:r>
              <a:rPr lang="en-US" dirty="0">
                <a:latin typeface="+mj-lt"/>
              </a:rPr>
              <a:t> </a:t>
            </a:r>
            <a:r>
              <a:rPr lang="en-US" dirty="0" err="1">
                <a:latin typeface="+mj-lt"/>
              </a:rPr>
              <a:t>những</a:t>
            </a:r>
            <a:r>
              <a:rPr lang="en-US" dirty="0">
                <a:latin typeface="+mj-lt"/>
              </a:rPr>
              <a:t> </a:t>
            </a:r>
            <a:r>
              <a:rPr lang="en-US" dirty="0" err="1">
                <a:latin typeface="+mj-lt"/>
              </a:rPr>
              <a:t>công</a:t>
            </a:r>
            <a:r>
              <a:rPr lang="en-US" dirty="0">
                <a:latin typeface="+mj-lt"/>
              </a:rPr>
              <a:t> </a:t>
            </a:r>
            <a:r>
              <a:rPr lang="en-US" dirty="0" err="1">
                <a:latin typeface="+mj-lt"/>
              </a:rPr>
              <a:t>việc</a:t>
            </a:r>
            <a:r>
              <a:rPr lang="en-US" dirty="0">
                <a:latin typeface="+mj-lt"/>
              </a:rPr>
              <a:t> </a:t>
            </a:r>
            <a:r>
              <a:rPr lang="en-US" dirty="0" err="1">
                <a:latin typeface="+mj-lt"/>
              </a:rPr>
              <a:t>lặp</a:t>
            </a:r>
            <a:r>
              <a:rPr lang="en-US" dirty="0">
                <a:latin typeface="+mj-lt"/>
              </a:rPr>
              <a:t> </a:t>
            </a:r>
            <a:r>
              <a:rPr lang="en-US" dirty="0" err="1">
                <a:latin typeface="+mj-lt"/>
              </a:rPr>
              <a:t>lại</a:t>
            </a:r>
            <a:r>
              <a:rPr lang="en-US" dirty="0">
                <a:latin typeface="+mj-lt"/>
              </a:rPr>
              <a:t> </a:t>
            </a:r>
            <a:r>
              <a:rPr lang="en-US" dirty="0" err="1">
                <a:latin typeface="+mj-lt"/>
              </a:rPr>
              <a:t>hằng</a:t>
            </a:r>
            <a:r>
              <a:rPr lang="en-US" dirty="0">
                <a:latin typeface="+mj-lt"/>
              </a:rPr>
              <a:t> </a:t>
            </a:r>
            <a:r>
              <a:rPr lang="en-US" dirty="0" err="1">
                <a:latin typeface="+mj-lt"/>
              </a:rPr>
              <a:t>ngày</a:t>
            </a:r>
            <a:r>
              <a:rPr lang="en-US" dirty="0">
                <a:latin typeface="+mj-lt"/>
              </a:rPr>
              <a:t>.</a:t>
            </a:r>
          </a:p>
          <a:p>
            <a:pPr algn="just">
              <a:lnSpc>
                <a:spcPct val="150000"/>
              </a:lnSpc>
              <a:buSzPct val="150000"/>
              <a:buFont typeface="Arial" pitchFamily="34" charset="0"/>
              <a:buChar char="•"/>
            </a:pPr>
            <a:r>
              <a:rPr lang="en-US" dirty="0" err="1">
                <a:latin typeface="+mj-lt"/>
              </a:rPr>
              <a:t>Cung</a:t>
            </a:r>
            <a:r>
              <a:rPr lang="en-US" dirty="0">
                <a:latin typeface="+mj-lt"/>
              </a:rPr>
              <a:t> </a:t>
            </a:r>
            <a:r>
              <a:rPr lang="en-US" dirty="0" err="1">
                <a:latin typeface="+mj-lt"/>
              </a:rPr>
              <a:t>cấp</a:t>
            </a:r>
            <a:r>
              <a:rPr lang="en-US" dirty="0">
                <a:latin typeface="+mj-lt"/>
              </a:rPr>
              <a:t> </a:t>
            </a:r>
            <a:r>
              <a:rPr lang="en-US" dirty="0" err="1">
                <a:latin typeface="+mj-lt"/>
              </a:rPr>
              <a:t>giải</a:t>
            </a:r>
            <a:r>
              <a:rPr lang="en-US" dirty="0">
                <a:latin typeface="+mj-lt"/>
              </a:rPr>
              <a:t> </a:t>
            </a:r>
            <a:r>
              <a:rPr lang="en-US" dirty="0" err="1">
                <a:latin typeface="+mj-lt"/>
              </a:rPr>
              <a:t>pháp</a:t>
            </a:r>
            <a:r>
              <a:rPr lang="en-US" dirty="0">
                <a:latin typeface="+mj-lt"/>
              </a:rPr>
              <a:t> </a:t>
            </a:r>
            <a:r>
              <a:rPr lang="en-US" dirty="0" err="1">
                <a:latin typeface="+mj-lt"/>
              </a:rPr>
              <a:t>kỹ</a:t>
            </a:r>
            <a:r>
              <a:rPr lang="en-US" dirty="0">
                <a:latin typeface="+mj-lt"/>
              </a:rPr>
              <a:t> </a:t>
            </a:r>
            <a:r>
              <a:rPr lang="en-US" dirty="0" err="1">
                <a:latin typeface="+mj-lt"/>
              </a:rPr>
              <a:t>thuật</a:t>
            </a:r>
            <a:r>
              <a:rPr lang="en-US" dirty="0">
                <a:latin typeface="+mj-lt"/>
              </a:rPr>
              <a:t> </a:t>
            </a:r>
            <a:r>
              <a:rPr lang="en-US" dirty="0" err="1">
                <a:latin typeface="+mj-lt"/>
              </a:rPr>
              <a:t>số</a:t>
            </a:r>
            <a:r>
              <a:rPr lang="en-US" dirty="0">
                <a:latin typeface="+mj-lt"/>
              </a:rPr>
              <a:t>.</a:t>
            </a:r>
          </a:p>
          <a:p>
            <a:pPr algn="just">
              <a:lnSpc>
                <a:spcPct val="150000"/>
              </a:lnSpc>
              <a:buSzPct val="150000"/>
              <a:buFont typeface="Arial" pitchFamily="34" charset="0"/>
              <a:buChar char="•"/>
            </a:pPr>
            <a:r>
              <a:rPr lang="en-US" dirty="0" err="1">
                <a:latin typeface="+mj-lt"/>
              </a:rPr>
              <a:t>Đưa</a:t>
            </a:r>
            <a:r>
              <a:rPr lang="en-US" dirty="0">
                <a:latin typeface="+mj-lt"/>
              </a:rPr>
              <a:t> </a:t>
            </a:r>
            <a:r>
              <a:rPr lang="en-US" dirty="0" err="1">
                <a:latin typeface="+mj-lt"/>
              </a:rPr>
              <a:t>ra</a:t>
            </a:r>
            <a:r>
              <a:rPr lang="en-US" dirty="0">
                <a:latin typeface="+mj-lt"/>
              </a:rPr>
              <a:t> </a:t>
            </a:r>
            <a:r>
              <a:rPr lang="en-US" dirty="0" err="1">
                <a:latin typeface="+mj-lt"/>
              </a:rPr>
              <a:t>quyết</a:t>
            </a:r>
            <a:r>
              <a:rPr lang="en-US" dirty="0">
                <a:latin typeface="+mj-lt"/>
              </a:rPr>
              <a:t> </a:t>
            </a:r>
            <a:r>
              <a:rPr lang="en-US" dirty="0" err="1">
                <a:latin typeface="+mj-lt"/>
              </a:rPr>
              <a:t>định</a:t>
            </a:r>
            <a:r>
              <a:rPr lang="en-US" dirty="0">
                <a:latin typeface="+mj-lt"/>
              </a:rPr>
              <a:t> </a:t>
            </a:r>
            <a:r>
              <a:rPr lang="en-US" dirty="0" err="1">
                <a:latin typeface="+mj-lt"/>
              </a:rPr>
              <a:t>cho</a:t>
            </a:r>
            <a:r>
              <a:rPr lang="en-US" dirty="0">
                <a:latin typeface="+mj-lt"/>
              </a:rPr>
              <a:t> </a:t>
            </a:r>
            <a:r>
              <a:rPr lang="en-US" dirty="0" err="1">
                <a:latin typeface="+mj-lt"/>
              </a:rPr>
              <a:t>vấn</a:t>
            </a:r>
            <a:r>
              <a:rPr lang="en-US" dirty="0">
                <a:latin typeface="+mj-lt"/>
              </a:rPr>
              <a:t> </a:t>
            </a:r>
            <a:r>
              <a:rPr lang="en-US" dirty="0" err="1">
                <a:latin typeface="+mj-lt"/>
              </a:rPr>
              <a:t>đề</a:t>
            </a:r>
            <a:r>
              <a:rPr lang="en-US" dirty="0">
                <a:latin typeface="+mj-lt"/>
              </a:rPr>
              <a:t> </a:t>
            </a:r>
            <a:r>
              <a:rPr lang="en-US" dirty="0" err="1">
                <a:latin typeface="+mj-lt"/>
              </a:rPr>
              <a:t>nhanh</a:t>
            </a:r>
            <a:r>
              <a:rPr lang="en-US" dirty="0">
                <a:latin typeface="+mj-lt"/>
              </a:rPr>
              <a:t> </a:t>
            </a:r>
            <a:r>
              <a:rPr lang="en-US" dirty="0" err="1">
                <a:latin typeface="+mj-lt"/>
              </a:rPr>
              <a:t>và</a:t>
            </a:r>
            <a:r>
              <a:rPr lang="en-US" dirty="0">
                <a:latin typeface="+mj-lt"/>
              </a:rPr>
              <a:t> </a:t>
            </a:r>
            <a:r>
              <a:rPr lang="en-US" dirty="0" err="1">
                <a:latin typeface="+mj-lt"/>
              </a:rPr>
              <a:t>chính</a:t>
            </a:r>
            <a:r>
              <a:rPr lang="en-US" dirty="0">
                <a:latin typeface="+mj-lt"/>
              </a:rPr>
              <a:t> </a:t>
            </a:r>
            <a:r>
              <a:rPr lang="en-US" dirty="0" err="1">
                <a:latin typeface="+mj-lt"/>
              </a:rPr>
              <a:t>xác</a:t>
            </a:r>
            <a:r>
              <a:rPr lang="en-US" dirty="0">
                <a:latin typeface="+mj-lt"/>
              </a:rPr>
              <a:t>.</a:t>
            </a:r>
          </a:p>
          <a:p>
            <a:pPr algn="just">
              <a:lnSpc>
                <a:spcPct val="150000"/>
              </a:lnSpc>
              <a:buSzPct val="150000"/>
              <a:buFont typeface="Arial" pitchFamily="34" charset="0"/>
              <a:buChar char="•"/>
            </a:pPr>
            <a:r>
              <a:rPr lang="en-US" dirty="0" err="1">
                <a:latin typeface="+mj-lt"/>
              </a:rPr>
              <a:t>Ứng</a:t>
            </a:r>
            <a:r>
              <a:rPr lang="en-US" dirty="0">
                <a:latin typeface="+mj-lt"/>
              </a:rPr>
              <a:t> </a:t>
            </a:r>
            <a:r>
              <a:rPr lang="en-US" dirty="0" err="1">
                <a:latin typeface="+mj-lt"/>
              </a:rPr>
              <a:t>dụng</a:t>
            </a:r>
            <a:r>
              <a:rPr lang="en-US" dirty="0">
                <a:latin typeface="+mj-lt"/>
              </a:rPr>
              <a:t> y </a:t>
            </a:r>
            <a:r>
              <a:rPr lang="en-US" dirty="0" err="1">
                <a:latin typeface="+mj-lt"/>
              </a:rPr>
              <a:t>tế</a:t>
            </a:r>
            <a:r>
              <a:rPr lang="en-US" dirty="0">
                <a:latin typeface="+mj-lt"/>
              </a:rPr>
              <a:t>.</a:t>
            </a:r>
          </a:p>
          <a:p>
            <a:pPr algn="just">
              <a:lnSpc>
                <a:spcPct val="150000"/>
              </a:lnSpc>
              <a:buSzPct val="150000"/>
              <a:buFont typeface="Arial" pitchFamily="34" charset="0"/>
              <a:buChar char="•"/>
            </a:pPr>
            <a:r>
              <a:rPr lang="en-US" dirty="0" err="1">
                <a:latin typeface="+mj-lt"/>
              </a:rPr>
              <a:t>Nâng</a:t>
            </a:r>
            <a:r>
              <a:rPr lang="en-US" dirty="0">
                <a:latin typeface="+mj-lt"/>
              </a:rPr>
              <a:t> </a:t>
            </a:r>
            <a:r>
              <a:rPr lang="en-US" dirty="0" err="1">
                <a:latin typeface="+mj-lt"/>
              </a:rPr>
              <a:t>cao</a:t>
            </a:r>
            <a:r>
              <a:rPr lang="en-US" dirty="0">
                <a:latin typeface="+mj-lt"/>
              </a:rPr>
              <a:t> </a:t>
            </a:r>
            <a:r>
              <a:rPr lang="en-US" dirty="0" err="1">
                <a:latin typeface="+mj-lt"/>
              </a:rPr>
              <a:t>bảo</a:t>
            </a:r>
            <a:r>
              <a:rPr lang="en-US" dirty="0">
                <a:latin typeface="+mj-lt"/>
              </a:rPr>
              <a:t> </a:t>
            </a:r>
            <a:r>
              <a:rPr lang="en-US" dirty="0" err="1">
                <a:latin typeface="+mj-lt"/>
              </a:rPr>
              <a:t>mật</a:t>
            </a:r>
            <a:r>
              <a:rPr lang="en-US" dirty="0">
                <a:latin typeface="+mj-lt"/>
              </a:rPr>
              <a:t>.</a:t>
            </a:r>
          </a:p>
          <a:p>
            <a:pPr algn="just">
              <a:lnSpc>
                <a:spcPct val="150000"/>
              </a:lnSpc>
              <a:buSzPct val="150000"/>
              <a:buFont typeface="Arial" pitchFamily="34" charset="0"/>
              <a:buChar char="•"/>
            </a:pPr>
            <a:r>
              <a:rPr lang="en-US" dirty="0" err="1">
                <a:latin typeface="+mj-lt"/>
              </a:rPr>
              <a:t>Hỗ</a:t>
            </a:r>
            <a:r>
              <a:rPr lang="en-US" dirty="0">
                <a:latin typeface="+mj-lt"/>
              </a:rPr>
              <a:t> </a:t>
            </a:r>
            <a:r>
              <a:rPr lang="en-US" dirty="0" err="1">
                <a:latin typeface="+mj-lt"/>
              </a:rPr>
              <a:t>trợ</a:t>
            </a:r>
            <a:r>
              <a:rPr lang="en-US" dirty="0">
                <a:latin typeface="+mj-lt"/>
              </a:rPr>
              <a:t> </a:t>
            </a:r>
            <a:r>
              <a:rPr lang="en-US" dirty="0" err="1">
                <a:latin typeface="+mj-lt"/>
              </a:rPr>
              <a:t>giao</a:t>
            </a:r>
            <a:r>
              <a:rPr lang="en-US" dirty="0">
                <a:latin typeface="+mj-lt"/>
              </a:rPr>
              <a:t> </a:t>
            </a:r>
            <a:r>
              <a:rPr lang="en-US" dirty="0" err="1">
                <a:latin typeface="+mj-lt"/>
              </a:rPr>
              <a:t>tiếp</a:t>
            </a:r>
            <a:r>
              <a:rPr lang="en-US" dirty="0">
                <a:latin typeface="+mj-lt"/>
              </a:rPr>
              <a:t> </a:t>
            </a:r>
            <a:r>
              <a:rPr lang="en-US" dirty="0" err="1">
                <a:latin typeface="+mj-lt"/>
              </a:rPr>
              <a:t>hiệu</a:t>
            </a:r>
            <a:r>
              <a:rPr lang="en-US" dirty="0">
                <a:latin typeface="+mj-lt"/>
              </a:rPr>
              <a:t> </a:t>
            </a:r>
            <a:r>
              <a:rPr lang="en-US" dirty="0" err="1">
                <a:latin typeface="+mj-lt"/>
              </a:rPr>
              <a:t>quả</a:t>
            </a:r>
            <a:r>
              <a:rPr lang="en-US" dirty="0">
                <a:latin typeface="+mj-lt"/>
              </a:rPr>
              <a:t>.</a:t>
            </a:r>
          </a:p>
          <a:p>
            <a:pPr>
              <a:lnSpc>
                <a:spcPct val="150000"/>
              </a:lnSpc>
            </a:pPr>
            <a:endParaRPr lang="en-US" dirty="0">
              <a:latin typeface="+mj-lt"/>
            </a:endParaRPr>
          </a:p>
          <a:p>
            <a:pPr>
              <a:lnSpc>
                <a:spcPct val="150000"/>
              </a:lnSpc>
            </a:pPr>
            <a:endParaRPr lang="en-US" dirty="0">
              <a:latin typeface="+mj-lt"/>
            </a:endParaRPr>
          </a:p>
        </p:txBody>
      </p:sp>
      <p:sp>
        <p:nvSpPr>
          <p:cNvPr id="2" name="Title 1"/>
          <p:cNvSpPr>
            <a:spLocks noGrp="1"/>
          </p:cNvSpPr>
          <p:nvPr>
            <p:ph type="title"/>
          </p:nvPr>
        </p:nvSpPr>
        <p:spPr/>
        <p:txBody>
          <a:bodyPr/>
          <a:lstStyle/>
          <a:p>
            <a:r>
              <a:rPr lang="en-US" dirty="0"/>
              <a:t>ARTIFICIAL INTELLIGENCE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838200" y="438150"/>
            <a:ext cx="7704137" cy="573087"/>
          </a:xfrm>
        </p:spPr>
        <p:txBody>
          <a:bodyPr/>
          <a:lstStyle/>
          <a:p>
            <a:pPr algn="ctr"/>
            <a:r>
              <a:rPr lang="en-US" dirty="0"/>
              <a:t>AI: PURPOSE</a:t>
            </a:r>
          </a:p>
        </p:txBody>
      </p:sp>
      <p:sp>
        <p:nvSpPr>
          <p:cNvPr id="7" name="Text Placeholder 6"/>
          <p:cNvSpPr>
            <a:spLocks noGrp="1"/>
          </p:cNvSpPr>
          <p:nvPr>
            <p:ph type="body" idx="4294967295"/>
          </p:nvPr>
        </p:nvSpPr>
        <p:spPr>
          <a:xfrm>
            <a:off x="685800" y="1200150"/>
            <a:ext cx="7702550" cy="3416300"/>
          </a:xfrm>
          <a:noFill/>
          <a:ln>
            <a:noFill/>
          </a:ln>
        </p:spPr>
        <p:txBody>
          <a:bodyPr/>
          <a:lstStyle/>
          <a:p>
            <a:pPr algn="just">
              <a:lnSpc>
                <a:spcPct val="150000"/>
              </a:lnSpc>
              <a:buClr>
                <a:schemeClr val="tx2"/>
              </a:buClr>
              <a:buSzPct val="100000"/>
            </a:pPr>
            <a:r>
              <a:rPr lang="en-US" sz="1800" dirty="0" err="1">
                <a:latin typeface="+mj-lt"/>
              </a:rPr>
              <a:t>Hỗ</a:t>
            </a:r>
            <a:r>
              <a:rPr lang="en-US" sz="1800" dirty="0">
                <a:latin typeface="+mj-lt"/>
              </a:rPr>
              <a:t> </a:t>
            </a:r>
            <a:r>
              <a:rPr lang="en-US" sz="1800" dirty="0" err="1">
                <a:latin typeface="+mj-lt"/>
              </a:rPr>
              <a:t>trợ</a:t>
            </a:r>
            <a:r>
              <a:rPr lang="en-US" sz="1800" dirty="0">
                <a:latin typeface="+mj-lt"/>
              </a:rPr>
              <a:t> con </a:t>
            </a:r>
            <a:r>
              <a:rPr lang="en-US" sz="1800" dirty="0" err="1">
                <a:latin typeface="+mj-lt"/>
              </a:rPr>
              <a:t>người</a:t>
            </a:r>
            <a:r>
              <a:rPr lang="en-US" sz="1800" dirty="0">
                <a:latin typeface="+mj-lt"/>
              </a:rPr>
              <a:t> </a:t>
            </a:r>
            <a:r>
              <a:rPr lang="en-US" sz="1800" dirty="0" err="1">
                <a:latin typeface="+mj-lt"/>
              </a:rPr>
              <a:t>đưa</a:t>
            </a:r>
            <a:r>
              <a:rPr lang="en-US" sz="1800" dirty="0">
                <a:latin typeface="+mj-lt"/>
              </a:rPr>
              <a:t> </a:t>
            </a:r>
            <a:r>
              <a:rPr lang="en-US" sz="1800" dirty="0" err="1">
                <a:latin typeface="+mj-lt"/>
              </a:rPr>
              <a:t>ra</a:t>
            </a:r>
            <a:r>
              <a:rPr lang="en-US" sz="1800" dirty="0">
                <a:latin typeface="+mj-lt"/>
              </a:rPr>
              <a:t> </a:t>
            </a:r>
            <a:r>
              <a:rPr lang="en-US" sz="1800" dirty="0" err="1">
                <a:latin typeface="+mj-lt"/>
              </a:rPr>
              <a:t>những</a:t>
            </a:r>
            <a:r>
              <a:rPr lang="en-US" sz="1800" dirty="0">
                <a:latin typeface="+mj-lt"/>
              </a:rPr>
              <a:t> </a:t>
            </a:r>
            <a:r>
              <a:rPr lang="en-US" sz="1800" dirty="0" err="1">
                <a:latin typeface="+mj-lt"/>
              </a:rPr>
              <a:t>quyết</a:t>
            </a:r>
            <a:r>
              <a:rPr lang="en-US" sz="1800" dirty="0">
                <a:latin typeface="+mj-lt"/>
              </a:rPr>
              <a:t> </a:t>
            </a:r>
            <a:r>
              <a:rPr lang="en-US" sz="1800" dirty="0" err="1">
                <a:latin typeface="+mj-lt"/>
              </a:rPr>
              <a:t>định</a:t>
            </a:r>
            <a:r>
              <a:rPr lang="en-US" sz="1800" dirty="0">
                <a:latin typeface="+mj-lt"/>
              </a:rPr>
              <a:t> </a:t>
            </a:r>
            <a:r>
              <a:rPr lang="en-US" sz="1800" dirty="0" err="1">
                <a:latin typeface="+mj-lt"/>
              </a:rPr>
              <a:t>đạt</a:t>
            </a:r>
            <a:r>
              <a:rPr lang="en-US" sz="1800" dirty="0">
                <a:latin typeface="+mj-lt"/>
              </a:rPr>
              <a:t> </a:t>
            </a:r>
            <a:r>
              <a:rPr lang="en-US" sz="1800" dirty="0" err="1">
                <a:latin typeface="+mj-lt"/>
              </a:rPr>
              <a:t>hiệu</a:t>
            </a:r>
            <a:r>
              <a:rPr lang="en-US" sz="1800" dirty="0">
                <a:latin typeface="+mj-lt"/>
              </a:rPr>
              <a:t> </a:t>
            </a:r>
            <a:r>
              <a:rPr lang="en-US" sz="1800" dirty="0" err="1">
                <a:latin typeface="+mj-lt"/>
              </a:rPr>
              <a:t>quả</a:t>
            </a:r>
            <a:r>
              <a:rPr lang="en-US" sz="1800" dirty="0">
                <a:latin typeface="+mj-lt"/>
              </a:rPr>
              <a:t> </a:t>
            </a:r>
            <a:r>
              <a:rPr lang="en-US" sz="1800" dirty="0" err="1">
                <a:latin typeface="+mj-lt"/>
              </a:rPr>
              <a:t>cao</a:t>
            </a:r>
            <a:r>
              <a:rPr lang="en-US" sz="1800" dirty="0">
                <a:latin typeface="+mj-lt"/>
              </a:rPr>
              <a:t> </a:t>
            </a:r>
            <a:r>
              <a:rPr lang="en-US" sz="1800" dirty="0" err="1">
                <a:latin typeface="+mj-lt"/>
              </a:rPr>
              <a:t>trong</a:t>
            </a:r>
            <a:r>
              <a:rPr lang="en-US" sz="1800" dirty="0">
                <a:latin typeface="+mj-lt"/>
              </a:rPr>
              <a:t> </a:t>
            </a:r>
            <a:r>
              <a:rPr lang="en-US" sz="1800" dirty="0" err="1">
                <a:latin typeface="+mj-lt"/>
              </a:rPr>
              <a:t>mọi</a:t>
            </a:r>
            <a:r>
              <a:rPr lang="en-US" sz="1800" dirty="0">
                <a:latin typeface="+mj-lt"/>
              </a:rPr>
              <a:t> </a:t>
            </a:r>
            <a:r>
              <a:rPr lang="en-US" sz="1800" dirty="0" err="1">
                <a:latin typeface="+mj-lt"/>
              </a:rPr>
              <a:t>lĩnh</a:t>
            </a:r>
            <a:r>
              <a:rPr lang="en-US" sz="1800" dirty="0">
                <a:latin typeface="+mj-lt"/>
              </a:rPr>
              <a:t> </a:t>
            </a:r>
            <a:r>
              <a:rPr lang="en-US" sz="1800" dirty="0" err="1">
                <a:latin typeface="+mj-lt"/>
              </a:rPr>
              <a:t>vực</a:t>
            </a:r>
            <a:r>
              <a:rPr lang="en-US" sz="1800" dirty="0">
                <a:latin typeface="+mj-lt"/>
              </a:rPr>
              <a:t>.</a:t>
            </a:r>
          </a:p>
          <a:p>
            <a:pPr algn="just">
              <a:lnSpc>
                <a:spcPct val="150000"/>
              </a:lnSpc>
              <a:buClr>
                <a:schemeClr val="tx2"/>
              </a:buClr>
              <a:buSzPct val="100000"/>
            </a:pPr>
            <a:r>
              <a:rPr lang="en-US" sz="1800" dirty="0" err="1">
                <a:latin typeface="+mj-lt"/>
              </a:rPr>
              <a:t>Hỗ</a:t>
            </a:r>
            <a:r>
              <a:rPr lang="en-US" sz="1800" dirty="0">
                <a:latin typeface="+mj-lt"/>
              </a:rPr>
              <a:t> </a:t>
            </a:r>
            <a:r>
              <a:rPr lang="en-US" sz="1800" dirty="0" err="1">
                <a:latin typeface="+mj-lt"/>
              </a:rPr>
              <a:t>trợ</a:t>
            </a:r>
            <a:r>
              <a:rPr lang="en-US" sz="1800" dirty="0">
                <a:latin typeface="+mj-lt"/>
              </a:rPr>
              <a:t> </a:t>
            </a:r>
            <a:r>
              <a:rPr lang="en-US" sz="1800" dirty="0" err="1">
                <a:latin typeface="+mj-lt"/>
              </a:rPr>
              <a:t>cuộc</a:t>
            </a:r>
            <a:r>
              <a:rPr lang="en-US" sz="1800" dirty="0">
                <a:latin typeface="+mj-lt"/>
              </a:rPr>
              <a:t> </a:t>
            </a:r>
            <a:r>
              <a:rPr lang="en-US" sz="1800" dirty="0" err="1">
                <a:latin typeface="+mj-lt"/>
              </a:rPr>
              <a:t>sống</a:t>
            </a:r>
            <a:r>
              <a:rPr lang="en-US" sz="1800" dirty="0">
                <a:latin typeface="+mj-lt"/>
              </a:rPr>
              <a:t> con </a:t>
            </a:r>
            <a:r>
              <a:rPr lang="en-US" sz="1800" dirty="0" err="1">
                <a:latin typeface="+mj-lt"/>
              </a:rPr>
              <a:t>người</a:t>
            </a:r>
            <a:r>
              <a:rPr lang="en-US" sz="1800" dirty="0">
                <a:latin typeface="+mj-lt"/>
              </a:rPr>
              <a:t> </a:t>
            </a:r>
            <a:r>
              <a:rPr lang="en-US" sz="1800" dirty="0" err="1">
                <a:latin typeface="+mj-lt"/>
              </a:rPr>
              <a:t>trở</a:t>
            </a:r>
            <a:r>
              <a:rPr lang="en-US" sz="1800" dirty="0">
                <a:latin typeface="+mj-lt"/>
              </a:rPr>
              <a:t> </a:t>
            </a:r>
            <a:r>
              <a:rPr lang="en-US" sz="1800" dirty="0" err="1">
                <a:latin typeface="+mj-lt"/>
              </a:rPr>
              <a:t>nên</a:t>
            </a:r>
            <a:r>
              <a:rPr lang="en-US" sz="1800" dirty="0">
                <a:latin typeface="+mj-lt"/>
              </a:rPr>
              <a:t> </a:t>
            </a:r>
            <a:r>
              <a:rPr lang="en-US" sz="1800" dirty="0" err="1">
                <a:latin typeface="+mj-lt"/>
              </a:rPr>
              <a:t>dễ</a:t>
            </a:r>
            <a:r>
              <a:rPr lang="en-US" sz="1800" dirty="0">
                <a:latin typeface="+mj-lt"/>
              </a:rPr>
              <a:t> </a:t>
            </a:r>
            <a:r>
              <a:rPr lang="en-US" sz="1800" dirty="0" err="1">
                <a:latin typeface="+mj-lt"/>
              </a:rPr>
              <a:t>dàng</a:t>
            </a:r>
            <a:r>
              <a:rPr lang="en-US" sz="1800" dirty="0">
                <a:latin typeface="+mj-lt"/>
              </a:rPr>
              <a:t> </a:t>
            </a:r>
            <a:r>
              <a:rPr lang="en-US" sz="1800" dirty="0" err="1">
                <a:latin typeface="+mj-lt"/>
              </a:rPr>
              <a:t>hơn</a:t>
            </a:r>
            <a:r>
              <a:rPr lang="en-US" sz="1800" dirty="0">
                <a:latin typeface="+mj-lt"/>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09;p53"/>
          <p:cNvGrpSpPr/>
          <p:nvPr/>
        </p:nvGrpSpPr>
        <p:grpSpPr>
          <a:xfrm>
            <a:off x="1371600" y="742950"/>
            <a:ext cx="6248400" cy="3505200"/>
            <a:chOff x="2389399" y="2595741"/>
            <a:chExt cx="812796" cy="801369"/>
          </a:xfrm>
        </p:grpSpPr>
        <p:grpSp>
          <p:nvGrpSpPr>
            <p:cNvPr id="3" name="Google Shape;8810;p53"/>
            <p:cNvGrpSpPr/>
            <p:nvPr/>
          </p:nvGrpSpPr>
          <p:grpSpPr>
            <a:xfrm>
              <a:off x="2492145" y="2881565"/>
              <a:ext cx="607300" cy="229751"/>
              <a:chOff x="2492145" y="2881565"/>
              <a:chExt cx="607300" cy="229751"/>
            </a:xfrm>
          </p:grpSpPr>
          <p:sp>
            <p:nvSpPr>
              <p:cNvPr id="54" name="Google Shape;8811;p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Các</a:t>
                </a:r>
                <a:r>
                  <a:rPr lang="en-US" dirty="0">
                    <a:solidFill>
                      <a:schemeClr val="tx2"/>
                    </a:solidFill>
                  </a:rPr>
                  <a:t> </a:t>
                </a:r>
                <a:r>
                  <a:rPr lang="en-US" dirty="0" err="1">
                    <a:solidFill>
                      <a:schemeClr val="tx2"/>
                    </a:solidFill>
                  </a:rPr>
                  <a:t>lĩnh</a:t>
                </a:r>
                <a:r>
                  <a:rPr lang="en-US" dirty="0">
                    <a:solidFill>
                      <a:schemeClr val="tx2"/>
                    </a:solidFill>
                  </a:rPr>
                  <a:t> </a:t>
                </a:r>
                <a:r>
                  <a:rPr lang="en-US" dirty="0" err="1">
                    <a:solidFill>
                      <a:schemeClr val="tx2"/>
                    </a:solidFill>
                  </a:rPr>
                  <a:t>vực</a:t>
                </a:r>
                <a:r>
                  <a:rPr lang="en-US" dirty="0">
                    <a:solidFill>
                      <a:schemeClr val="tx2"/>
                    </a:solidFill>
                  </a:rPr>
                  <a:t> </a:t>
                </a:r>
                <a:r>
                  <a:rPr lang="en-US" dirty="0" err="1">
                    <a:solidFill>
                      <a:schemeClr val="tx2"/>
                    </a:solidFill>
                  </a:rPr>
                  <a:t>ứng</a:t>
                </a:r>
                <a:r>
                  <a:rPr lang="en-US" dirty="0">
                    <a:solidFill>
                      <a:schemeClr val="tx2"/>
                    </a:solidFill>
                  </a:rPr>
                  <a:t> </a:t>
                </a:r>
                <a:r>
                  <a:rPr lang="en-US" dirty="0" err="1">
                    <a:solidFill>
                      <a:schemeClr val="tx2"/>
                    </a:solidFill>
                  </a:rPr>
                  <a:t>dụng</a:t>
                </a:r>
                <a:r>
                  <a:rPr lang="en-US" dirty="0">
                    <a:solidFill>
                      <a:schemeClr val="tx2"/>
                    </a:solidFill>
                  </a:rPr>
                  <a:t> AI</a:t>
                </a:r>
                <a:endParaRPr dirty="0">
                  <a:solidFill>
                    <a:schemeClr val="tx2"/>
                  </a:solidFill>
                </a:endParaRPr>
              </a:p>
            </p:txBody>
          </p:sp>
          <p:sp>
            <p:nvSpPr>
              <p:cNvPr id="55" name="Google Shape;8812;p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13;p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814;p53"/>
            <p:cNvGrpSpPr/>
            <p:nvPr/>
          </p:nvGrpSpPr>
          <p:grpSpPr>
            <a:xfrm>
              <a:off x="2389399" y="2595741"/>
              <a:ext cx="812796" cy="296824"/>
              <a:chOff x="2389399" y="2595741"/>
              <a:chExt cx="812796" cy="296824"/>
            </a:xfrm>
          </p:grpSpPr>
          <p:grpSp>
            <p:nvGrpSpPr>
              <p:cNvPr id="30" name="Google Shape;8815;p53"/>
              <p:cNvGrpSpPr/>
              <p:nvPr/>
            </p:nvGrpSpPr>
            <p:grpSpPr>
              <a:xfrm>
                <a:off x="2389399" y="2595741"/>
                <a:ext cx="363638" cy="296824"/>
                <a:chOff x="2389399" y="2595741"/>
                <a:chExt cx="363638" cy="296824"/>
              </a:xfrm>
            </p:grpSpPr>
            <p:grpSp>
              <p:nvGrpSpPr>
                <p:cNvPr id="47" name="Google Shape;8816;p53"/>
                <p:cNvGrpSpPr/>
                <p:nvPr/>
              </p:nvGrpSpPr>
              <p:grpSpPr>
                <a:xfrm>
                  <a:off x="2493852" y="2794333"/>
                  <a:ext cx="259185" cy="98232"/>
                  <a:chOff x="2493852" y="2794333"/>
                  <a:chExt cx="259185" cy="98232"/>
                </a:xfrm>
              </p:grpSpPr>
              <p:sp>
                <p:nvSpPr>
                  <p:cNvPr id="51" name="Google Shape;8817;p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18;p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19;p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8821;p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Tài</a:t>
                  </a:r>
                  <a:r>
                    <a:rPr lang="en-US" dirty="0">
                      <a:solidFill>
                        <a:schemeClr val="tx2"/>
                      </a:solidFill>
                    </a:rPr>
                    <a:t> </a:t>
                  </a:r>
                  <a:r>
                    <a:rPr lang="en-US" dirty="0" err="1">
                      <a:solidFill>
                        <a:schemeClr val="tx2"/>
                      </a:solidFill>
                    </a:rPr>
                    <a:t>chính</a:t>
                  </a:r>
                  <a:endParaRPr dirty="0">
                    <a:solidFill>
                      <a:schemeClr val="tx2"/>
                    </a:solidFill>
                  </a:endParaRPr>
                </a:p>
              </p:txBody>
            </p:sp>
          </p:grpSp>
          <p:grpSp>
            <p:nvGrpSpPr>
              <p:cNvPr id="31" name="Google Shape;8823;p53"/>
              <p:cNvGrpSpPr/>
              <p:nvPr/>
            </p:nvGrpSpPr>
            <p:grpSpPr>
              <a:xfrm>
                <a:off x="2683630" y="2595741"/>
                <a:ext cx="224334" cy="296824"/>
                <a:chOff x="2683630" y="2595741"/>
                <a:chExt cx="224334" cy="296824"/>
              </a:xfrm>
            </p:grpSpPr>
            <p:grpSp>
              <p:nvGrpSpPr>
                <p:cNvPr id="40" name="Google Shape;8824;p53"/>
                <p:cNvGrpSpPr/>
                <p:nvPr/>
              </p:nvGrpSpPr>
              <p:grpSpPr>
                <a:xfrm>
                  <a:off x="2788083" y="2794333"/>
                  <a:ext cx="15356" cy="98232"/>
                  <a:chOff x="2788083" y="2794333"/>
                  <a:chExt cx="15356" cy="98232"/>
                </a:xfrm>
              </p:grpSpPr>
              <p:sp>
                <p:nvSpPr>
                  <p:cNvPr id="44" name="Google Shape;8825;p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26;p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27;p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8829;p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Y </a:t>
                  </a:r>
                  <a:r>
                    <a:rPr lang="en-US" dirty="0" err="1">
                      <a:solidFill>
                        <a:schemeClr val="tx2"/>
                      </a:solidFill>
                    </a:rPr>
                    <a:t>tế</a:t>
                  </a:r>
                  <a:endParaRPr dirty="0">
                    <a:solidFill>
                      <a:schemeClr val="tx2"/>
                    </a:solidFill>
                  </a:endParaRPr>
                </a:p>
              </p:txBody>
            </p:sp>
          </p:grpSp>
          <p:grpSp>
            <p:nvGrpSpPr>
              <p:cNvPr id="32" name="Google Shape;8831;p53"/>
              <p:cNvGrpSpPr/>
              <p:nvPr/>
            </p:nvGrpSpPr>
            <p:grpSpPr>
              <a:xfrm>
                <a:off x="2838475" y="2595741"/>
                <a:ext cx="363720" cy="296824"/>
                <a:chOff x="2838475" y="2595741"/>
                <a:chExt cx="363720" cy="296824"/>
              </a:xfrm>
            </p:grpSpPr>
            <p:grpSp>
              <p:nvGrpSpPr>
                <p:cNvPr id="33" name="Google Shape;8832;p53"/>
                <p:cNvGrpSpPr/>
                <p:nvPr/>
              </p:nvGrpSpPr>
              <p:grpSpPr>
                <a:xfrm>
                  <a:off x="2838475" y="2794333"/>
                  <a:ext cx="259185" cy="98232"/>
                  <a:chOff x="2838475" y="2794333"/>
                  <a:chExt cx="259185" cy="98232"/>
                </a:xfrm>
              </p:grpSpPr>
              <p:sp>
                <p:nvSpPr>
                  <p:cNvPr id="37" name="Google Shape;8833;p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34;p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35;p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837;p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Giáo</a:t>
                  </a:r>
                  <a:r>
                    <a:rPr lang="en-US" dirty="0">
                      <a:solidFill>
                        <a:schemeClr val="tx2"/>
                      </a:solidFill>
                    </a:rPr>
                    <a:t> </a:t>
                  </a:r>
                  <a:r>
                    <a:rPr lang="en-US" dirty="0" err="1">
                      <a:solidFill>
                        <a:schemeClr val="tx2"/>
                      </a:solidFill>
                    </a:rPr>
                    <a:t>dục</a:t>
                  </a:r>
                  <a:endParaRPr dirty="0">
                    <a:solidFill>
                      <a:schemeClr val="tx2"/>
                    </a:solidFill>
                  </a:endParaRPr>
                </a:p>
              </p:txBody>
            </p:sp>
          </p:grpSp>
        </p:grpSp>
        <p:grpSp>
          <p:nvGrpSpPr>
            <p:cNvPr id="5" name="Google Shape;8839;p53"/>
            <p:cNvGrpSpPr/>
            <p:nvPr/>
          </p:nvGrpSpPr>
          <p:grpSpPr>
            <a:xfrm>
              <a:off x="2389399" y="3100241"/>
              <a:ext cx="812796" cy="296869"/>
              <a:chOff x="2389399" y="3100241"/>
              <a:chExt cx="812796" cy="296869"/>
            </a:xfrm>
          </p:grpSpPr>
          <p:grpSp>
            <p:nvGrpSpPr>
              <p:cNvPr id="6" name="Google Shape;8840;p53"/>
              <p:cNvGrpSpPr/>
              <p:nvPr/>
            </p:nvGrpSpPr>
            <p:grpSpPr>
              <a:xfrm>
                <a:off x="2683630" y="3100241"/>
                <a:ext cx="224334" cy="296869"/>
                <a:chOff x="2683630" y="3100241"/>
                <a:chExt cx="224334" cy="296869"/>
              </a:xfrm>
            </p:grpSpPr>
            <p:grpSp>
              <p:nvGrpSpPr>
                <p:cNvPr id="23" name="Google Shape;8841;p53"/>
                <p:cNvGrpSpPr/>
                <p:nvPr/>
              </p:nvGrpSpPr>
              <p:grpSpPr>
                <a:xfrm>
                  <a:off x="2788083" y="3100241"/>
                  <a:ext cx="15356" cy="98237"/>
                  <a:chOff x="2788083" y="3100241"/>
                  <a:chExt cx="15356" cy="98237"/>
                </a:xfrm>
              </p:grpSpPr>
              <p:sp>
                <p:nvSpPr>
                  <p:cNvPr id="27" name="Google Shape;8842;p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43;p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44;p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845;p53"/>
                <p:cNvGrpSpPr/>
                <p:nvPr/>
              </p:nvGrpSpPr>
              <p:grpSpPr>
                <a:xfrm>
                  <a:off x="2683630" y="3215065"/>
                  <a:ext cx="224334" cy="182045"/>
                  <a:chOff x="2683630" y="3215065"/>
                  <a:chExt cx="224334" cy="182045"/>
                </a:xfrm>
              </p:grpSpPr>
              <p:sp>
                <p:nvSpPr>
                  <p:cNvPr id="25" name="Google Shape;8846;p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E-commerce</a:t>
                    </a:r>
                    <a:endParaRPr dirty="0">
                      <a:solidFill>
                        <a:schemeClr val="tx2"/>
                      </a:solidFill>
                    </a:endParaRPr>
                  </a:p>
                </p:txBody>
              </p:sp>
              <p:sp>
                <p:nvSpPr>
                  <p:cNvPr id="26" name="Google Shape;8847;p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8848;p53"/>
              <p:cNvGrpSpPr/>
              <p:nvPr/>
            </p:nvGrpSpPr>
            <p:grpSpPr>
              <a:xfrm>
                <a:off x="2389399" y="3100241"/>
                <a:ext cx="363638" cy="296869"/>
                <a:chOff x="2389399" y="3100241"/>
                <a:chExt cx="363638" cy="296869"/>
              </a:xfrm>
            </p:grpSpPr>
            <p:grpSp>
              <p:nvGrpSpPr>
                <p:cNvPr id="16" name="Google Shape;8849;p53"/>
                <p:cNvGrpSpPr/>
                <p:nvPr/>
              </p:nvGrpSpPr>
              <p:grpSpPr>
                <a:xfrm>
                  <a:off x="2493852" y="3100241"/>
                  <a:ext cx="259185" cy="98237"/>
                  <a:chOff x="2493852" y="3100241"/>
                  <a:chExt cx="259185" cy="98237"/>
                </a:xfrm>
              </p:grpSpPr>
              <p:sp>
                <p:nvSpPr>
                  <p:cNvPr id="20" name="Google Shape;8850;p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51;p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52;p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853;p53"/>
                <p:cNvGrpSpPr/>
                <p:nvPr/>
              </p:nvGrpSpPr>
              <p:grpSpPr>
                <a:xfrm>
                  <a:off x="2389399" y="3215065"/>
                  <a:ext cx="224343" cy="182045"/>
                  <a:chOff x="2389399" y="3215065"/>
                  <a:chExt cx="224343" cy="182045"/>
                </a:xfrm>
              </p:grpSpPr>
              <p:sp>
                <p:nvSpPr>
                  <p:cNvPr id="18" name="Google Shape;8854;p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Quản</a:t>
                    </a:r>
                    <a:r>
                      <a:rPr lang="en-US" dirty="0">
                        <a:solidFill>
                          <a:schemeClr val="tx2"/>
                        </a:solidFill>
                      </a:rPr>
                      <a:t> </a:t>
                    </a:r>
                    <a:r>
                      <a:rPr lang="en-US" dirty="0" err="1">
                        <a:solidFill>
                          <a:schemeClr val="tx2"/>
                        </a:solidFill>
                      </a:rPr>
                      <a:t>lý</a:t>
                    </a:r>
                    <a:r>
                      <a:rPr lang="en-US" dirty="0">
                        <a:solidFill>
                          <a:schemeClr val="tx2"/>
                        </a:solidFill>
                      </a:rPr>
                      <a:t> </a:t>
                    </a:r>
                    <a:r>
                      <a:rPr lang="en-US" dirty="0" err="1">
                        <a:solidFill>
                          <a:schemeClr val="tx2"/>
                        </a:solidFill>
                      </a:rPr>
                      <a:t>nhân</a:t>
                    </a:r>
                    <a:r>
                      <a:rPr lang="en-US" dirty="0">
                        <a:solidFill>
                          <a:schemeClr val="tx2"/>
                        </a:solidFill>
                      </a:rPr>
                      <a:t> </a:t>
                    </a:r>
                    <a:r>
                      <a:rPr lang="en-US" dirty="0" err="1">
                        <a:solidFill>
                          <a:schemeClr val="tx2"/>
                        </a:solidFill>
                      </a:rPr>
                      <a:t>sự</a:t>
                    </a:r>
                    <a:endParaRPr dirty="0">
                      <a:solidFill>
                        <a:schemeClr val="tx2"/>
                      </a:solidFill>
                    </a:endParaRPr>
                  </a:p>
                </p:txBody>
              </p:sp>
              <p:sp>
                <p:nvSpPr>
                  <p:cNvPr id="19" name="Google Shape;8855;p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8856;p53"/>
              <p:cNvGrpSpPr/>
              <p:nvPr/>
            </p:nvGrpSpPr>
            <p:grpSpPr>
              <a:xfrm>
                <a:off x="2838475" y="3100241"/>
                <a:ext cx="363719" cy="296869"/>
                <a:chOff x="2838475" y="3100241"/>
                <a:chExt cx="363719" cy="296869"/>
              </a:xfrm>
            </p:grpSpPr>
            <p:grpSp>
              <p:nvGrpSpPr>
                <p:cNvPr id="9" name="Google Shape;8857;p53"/>
                <p:cNvGrpSpPr/>
                <p:nvPr/>
              </p:nvGrpSpPr>
              <p:grpSpPr>
                <a:xfrm>
                  <a:off x="2838475" y="3100241"/>
                  <a:ext cx="259185" cy="98237"/>
                  <a:chOff x="2838475" y="3100241"/>
                  <a:chExt cx="259185" cy="98237"/>
                </a:xfrm>
              </p:grpSpPr>
              <p:sp>
                <p:nvSpPr>
                  <p:cNvPr id="13" name="Google Shape;8858;p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59;p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60;p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861;p53"/>
                <p:cNvGrpSpPr/>
                <p:nvPr/>
              </p:nvGrpSpPr>
              <p:grpSpPr>
                <a:xfrm>
                  <a:off x="2977852" y="3215065"/>
                  <a:ext cx="224343" cy="182045"/>
                  <a:chOff x="2977852" y="3215065"/>
                  <a:chExt cx="224343" cy="182045"/>
                </a:xfrm>
              </p:grpSpPr>
              <p:sp>
                <p:nvSpPr>
                  <p:cNvPr id="11" name="Google Shape;8862;p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Nhiều</a:t>
                    </a:r>
                    <a:r>
                      <a:rPr lang="en-US" dirty="0">
                        <a:solidFill>
                          <a:schemeClr val="tx2"/>
                        </a:solidFill>
                      </a:rPr>
                      <a:t> </a:t>
                    </a:r>
                    <a:r>
                      <a:rPr lang="en-US" dirty="0" err="1">
                        <a:solidFill>
                          <a:schemeClr val="tx2"/>
                        </a:solidFill>
                      </a:rPr>
                      <a:t>lĩnh</a:t>
                    </a:r>
                    <a:r>
                      <a:rPr lang="en-US" dirty="0">
                        <a:solidFill>
                          <a:schemeClr val="tx2"/>
                        </a:solidFill>
                      </a:rPr>
                      <a:t> </a:t>
                    </a:r>
                    <a:r>
                      <a:rPr lang="en-US" dirty="0" err="1">
                        <a:solidFill>
                          <a:schemeClr val="tx2"/>
                        </a:solidFill>
                      </a:rPr>
                      <a:t>vực</a:t>
                    </a:r>
                    <a:r>
                      <a:rPr lang="en-US" dirty="0">
                        <a:solidFill>
                          <a:schemeClr val="tx2"/>
                        </a:solidFill>
                      </a:rPr>
                      <a:t> </a:t>
                    </a:r>
                    <a:r>
                      <a:rPr lang="en-US" dirty="0" err="1">
                        <a:solidFill>
                          <a:schemeClr val="tx2"/>
                        </a:solidFill>
                      </a:rPr>
                      <a:t>khác</a:t>
                    </a:r>
                    <a:endParaRPr dirty="0">
                      <a:solidFill>
                        <a:schemeClr val="tx2"/>
                      </a:solidFill>
                    </a:endParaRPr>
                  </a:p>
                </p:txBody>
              </p:sp>
              <p:sp>
                <p:nvSpPr>
                  <p:cNvPr id="12" name="Google Shape;8863;p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38200" y="514350"/>
            <a:ext cx="7704137" cy="573087"/>
          </a:xfrm>
        </p:spPr>
        <p:txBody>
          <a:bodyPr/>
          <a:lstStyle/>
          <a:p>
            <a:pPr algn="ctr"/>
            <a:r>
              <a:rPr lang="en-US" dirty="0"/>
              <a:t>AI APPLICATIONS: HEALTHCARE</a:t>
            </a:r>
          </a:p>
        </p:txBody>
      </p:sp>
      <p:sp>
        <p:nvSpPr>
          <p:cNvPr id="8" name="Text Placeholder 7"/>
          <p:cNvSpPr>
            <a:spLocks noGrp="1"/>
          </p:cNvSpPr>
          <p:nvPr>
            <p:ph type="body" idx="4294967295"/>
          </p:nvPr>
        </p:nvSpPr>
        <p:spPr>
          <a:xfrm>
            <a:off x="838200" y="1200150"/>
            <a:ext cx="7704137" cy="3416300"/>
          </a:xfrm>
          <a:noFill/>
        </p:spPr>
        <p:txBody>
          <a:bodyPr numCol="2"/>
          <a:lstStyle/>
          <a:p>
            <a:pPr>
              <a:lnSpc>
                <a:spcPct val="150000"/>
              </a:lnSpc>
              <a:buClr>
                <a:schemeClr val="tx2"/>
              </a:buClr>
              <a:buSzPct val="100000"/>
            </a:pPr>
            <a:r>
              <a:rPr lang="en-US" sz="2600" dirty="0">
                <a:latin typeface="Fira Sans Condensed Light" charset="0"/>
              </a:rPr>
              <a:t>Administration.</a:t>
            </a:r>
          </a:p>
          <a:p>
            <a:pPr>
              <a:lnSpc>
                <a:spcPct val="150000"/>
              </a:lnSpc>
              <a:buClr>
                <a:schemeClr val="tx2"/>
              </a:buClr>
              <a:buSzPct val="100000"/>
            </a:pPr>
            <a:r>
              <a:rPr lang="en-US" sz="2600" dirty="0">
                <a:latin typeface="Fira Sans Condensed Light" charset="0"/>
              </a:rPr>
              <a:t>Telemedicine.</a:t>
            </a:r>
          </a:p>
          <a:p>
            <a:pPr>
              <a:lnSpc>
                <a:spcPct val="150000"/>
              </a:lnSpc>
              <a:buClr>
                <a:schemeClr val="tx2"/>
              </a:buClr>
              <a:buSzPct val="100000"/>
            </a:pPr>
            <a:r>
              <a:rPr lang="en-US" sz="2600" dirty="0">
                <a:latin typeface="Fira Sans Condensed Light" charset="0"/>
              </a:rPr>
              <a:t>Assisted Diagnosis.</a:t>
            </a:r>
          </a:p>
          <a:p>
            <a:pPr>
              <a:lnSpc>
                <a:spcPct val="150000"/>
              </a:lnSpc>
              <a:buClr>
                <a:schemeClr val="tx2"/>
              </a:buClr>
              <a:buSzPct val="100000"/>
            </a:pPr>
            <a:r>
              <a:rPr lang="en-US" sz="2600" dirty="0">
                <a:latin typeface="Fira Sans Condensed Light" charset="0"/>
              </a:rPr>
              <a:t>Robot-assisted surgery.</a:t>
            </a:r>
          </a:p>
          <a:p>
            <a:pPr>
              <a:lnSpc>
                <a:spcPct val="150000"/>
              </a:lnSpc>
              <a:buClr>
                <a:schemeClr val="tx2"/>
              </a:buClr>
              <a:buSzPct val="100000"/>
            </a:pPr>
            <a:r>
              <a:rPr lang="en-US" sz="2600" dirty="0">
                <a:latin typeface="Fira Sans Condensed Light" charset="0"/>
              </a:rPr>
              <a:t>Vital Stats Monitoring.</a:t>
            </a:r>
          </a:p>
          <a:p>
            <a:pPr>
              <a:lnSpc>
                <a:spcPct val="150000"/>
              </a:lnSpc>
            </a:pPr>
            <a:endParaRPr lang="en-US" sz="2600" dirty="0">
              <a:latin typeface="Fira Sans Condensed Light"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38200" y="514350"/>
            <a:ext cx="7704137" cy="573087"/>
          </a:xfrm>
        </p:spPr>
        <p:txBody>
          <a:bodyPr/>
          <a:lstStyle/>
          <a:p>
            <a:pPr algn="ctr"/>
            <a:r>
              <a:rPr lang="en-US" dirty="0"/>
              <a:t>AI APPLICATIONS: E-COMMERCE</a:t>
            </a:r>
          </a:p>
        </p:txBody>
      </p:sp>
      <p:sp>
        <p:nvSpPr>
          <p:cNvPr id="8" name="Text Placeholder 7"/>
          <p:cNvSpPr>
            <a:spLocks noGrp="1"/>
          </p:cNvSpPr>
          <p:nvPr>
            <p:ph type="body" idx="4294967295"/>
          </p:nvPr>
        </p:nvSpPr>
        <p:spPr>
          <a:xfrm>
            <a:off x="838200" y="1200150"/>
            <a:ext cx="7704137" cy="3416300"/>
          </a:xfrm>
          <a:noFill/>
        </p:spPr>
        <p:txBody>
          <a:bodyPr numCol="1"/>
          <a:lstStyle/>
          <a:p>
            <a:pPr>
              <a:lnSpc>
                <a:spcPct val="150000"/>
              </a:lnSpc>
              <a:buClr>
                <a:schemeClr val="tx2"/>
              </a:buClr>
              <a:buSzPct val="100000"/>
            </a:pPr>
            <a:r>
              <a:rPr lang="en-US" sz="2600" dirty="0">
                <a:latin typeface="Fira Sans Condensed Light" charset="0"/>
              </a:rPr>
              <a:t>Better recommendations.</a:t>
            </a:r>
          </a:p>
          <a:p>
            <a:pPr>
              <a:lnSpc>
                <a:spcPct val="150000"/>
              </a:lnSpc>
              <a:buClr>
                <a:schemeClr val="tx2"/>
              </a:buClr>
              <a:buSzPct val="100000"/>
            </a:pPr>
            <a:r>
              <a:rPr lang="en-US" sz="2600" dirty="0" err="1">
                <a:latin typeface="Fira Sans Condensed Light" charset="0"/>
              </a:rPr>
              <a:t>Chatbots</a:t>
            </a:r>
            <a:r>
              <a:rPr lang="en-US" sz="2600" dirty="0">
                <a:latin typeface="Fira Sans Condensed Light" charset="0"/>
              </a:rPr>
              <a:t>.</a:t>
            </a:r>
          </a:p>
          <a:p>
            <a:pPr>
              <a:lnSpc>
                <a:spcPct val="150000"/>
              </a:lnSpc>
              <a:buClr>
                <a:schemeClr val="tx2"/>
              </a:buClr>
              <a:buSzPct val="100000"/>
            </a:pPr>
            <a:r>
              <a:rPr lang="en-US" sz="2600" dirty="0">
                <a:latin typeface="Fira Sans Condensed Light" charset="0"/>
              </a:rPr>
              <a:t>Filtering spam and fake reviews.</a:t>
            </a:r>
          </a:p>
          <a:p>
            <a:pPr>
              <a:lnSpc>
                <a:spcPct val="150000"/>
              </a:lnSpc>
              <a:buClr>
                <a:schemeClr val="tx2"/>
              </a:buClr>
              <a:buSzPct val="100000"/>
            </a:pPr>
            <a:r>
              <a:rPr lang="en-US" sz="2600" dirty="0">
                <a:latin typeface="Fira Sans Condensed Light" charset="0"/>
              </a:rPr>
              <a:t>Optimize search.</a:t>
            </a:r>
          </a:p>
          <a:p>
            <a:pPr>
              <a:lnSpc>
                <a:spcPct val="150000"/>
              </a:lnSpc>
              <a:buClr>
                <a:schemeClr val="tx2"/>
              </a:buClr>
              <a:buSzPct val="100000"/>
            </a:pPr>
            <a:r>
              <a:rPr lang="en-US" sz="2600" dirty="0">
                <a:latin typeface="Fira Sans Condensed Light" charset="0"/>
              </a:rPr>
              <a:t>Supply -chain.</a:t>
            </a:r>
          </a:p>
          <a:p>
            <a:pPr>
              <a:lnSpc>
                <a:spcPct val="150000"/>
              </a:lnSpc>
            </a:pPr>
            <a:endParaRPr lang="en-US" sz="2600" dirty="0">
              <a:latin typeface="Fira Sans Condensed Light"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838200" y="438150"/>
            <a:ext cx="7704137" cy="573087"/>
          </a:xfrm>
        </p:spPr>
        <p:txBody>
          <a:bodyPr/>
          <a:lstStyle/>
          <a:p>
            <a:pPr algn="ctr"/>
            <a:r>
              <a:rPr lang="en-US" dirty="0"/>
              <a:t>MACHINE LEARNING</a:t>
            </a:r>
          </a:p>
        </p:txBody>
      </p:sp>
      <p:sp>
        <p:nvSpPr>
          <p:cNvPr id="7" name="Text Placeholder 6"/>
          <p:cNvSpPr>
            <a:spLocks noGrp="1"/>
          </p:cNvSpPr>
          <p:nvPr>
            <p:ph type="body" idx="4294967295"/>
          </p:nvPr>
        </p:nvSpPr>
        <p:spPr>
          <a:xfrm>
            <a:off x="685800" y="1200150"/>
            <a:ext cx="3581400" cy="3416300"/>
          </a:xfrm>
          <a:noFill/>
          <a:ln>
            <a:noFill/>
          </a:ln>
        </p:spPr>
        <p:txBody>
          <a:bodyPr/>
          <a:lstStyle/>
          <a:p>
            <a:pPr algn="just">
              <a:lnSpc>
                <a:spcPct val="150000"/>
              </a:lnSpc>
              <a:buClr>
                <a:schemeClr val="tx2"/>
              </a:buClr>
              <a:buSzPct val="100000"/>
            </a:pPr>
            <a:r>
              <a:rPr lang="en-US" sz="1800" dirty="0" err="1">
                <a:latin typeface="+mj-lt"/>
              </a:rPr>
              <a:t>Những</a:t>
            </a:r>
            <a:r>
              <a:rPr lang="en-US" sz="1800" dirty="0">
                <a:latin typeface="+mj-lt"/>
              </a:rPr>
              <a:t> </a:t>
            </a:r>
            <a:r>
              <a:rPr lang="en-US" sz="1800" dirty="0" err="1">
                <a:latin typeface="+mj-lt"/>
              </a:rPr>
              <a:t>thuật</a:t>
            </a:r>
            <a:r>
              <a:rPr lang="en-US" sz="1800" dirty="0">
                <a:latin typeface="+mj-lt"/>
              </a:rPr>
              <a:t> </a:t>
            </a:r>
            <a:r>
              <a:rPr lang="en-US" sz="1800" dirty="0" err="1">
                <a:latin typeface="+mj-lt"/>
              </a:rPr>
              <a:t>toán</a:t>
            </a:r>
            <a:r>
              <a:rPr lang="en-US" sz="1800" dirty="0">
                <a:latin typeface="+mj-lt"/>
              </a:rPr>
              <a:t> machine learning </a:t>
            </a:r>
            <a:r>
              <a:rPr lang="en-US" sz="1800" dirty="0" err="1">
                <a:latin typeface="+mj-lt"/>
              </a:rPr>
              <a:t>cho</a:t>
            </a:r>
            <a:r>
              <a:rPr lang="en-US" sz="1800" dirty="0">
                <a:latin typeface="+mj-lt"/>
              </a:rPr>
              <a:t> </a:t>
            </a:r>
            <a:r>
              <a:rPr lang="en-US" sz="1800" dirty="0" err="1">
                <a:latin typeface="+mj-lt"/>
              </a:rPr>
              <a:t>phép</a:t>
            </a:r>
            <a:r>
              <a:rPr lang="en-US" sz="1800" dirty="0">
                <a:latin typeface="+mj-lt"/>
              </a:rPr>
              <a:t> </a:t>
            </a:r>
            <a:r>
              <a:rPr lang="en-US" sz="1800" dirty="0" err="1">
                <a:latin typeface="+mj-lt"/>
              </a:rPr>
              <a:t>máy</a:t>
            </a:r>
            <a:r>
              <a:rPr lang="en-US" sz="1800" dirty="0">
                <a:latin typeface="+mj-lt"/>
              </a:rPr>
              <a:t> </a:t>
            </a:r>
            <a:r>
              <a:rPr lang="en-US" sz="1800" dirty="0" err="1">
                <a:latin typeface="+mj-lt"/>
              </a:rPr>
              <a:t>có</a:t>
            </a:r>
            <a:r>
              <a:rPr lang="en-US" sz="1800" dirty="0">
                <a:latin typeface="+mj-lt"/>
              </a:rPr>
              <a:t> </a:t>
            </a:r>
            <a:r>
              <a:rPr lang="en-US" sz="1800" dirty="0" err="1">
                <a:latin typeface="+mj-lt"/>
              </a:rPr>
              <a:t>thể</a:t>
            </a:r>
            <a:r>
              <a:rPr lang="en-US" sz="1800" dirty="0">
                <a:latin typeface="+mj-lt"/>
              </a:rPr>
              <a:t> </a:t>
            </a:r>
            <a:r>
              <a:rPr lang="en-US" sz="1800" dirty="0" err="1">
                <a:latin typeface="+mj-lt"/>
              </a:rPr>
              <a:t>học</a:t>
            </a:r>
            <a:r>
              <a:rPr lang="en-US" sz="1800" dirty="0">
                <a:latin typeface="+mj-lt"/>
              </a:rPr>
              <a:t> </a:t>
            </a:r>
            <a:r>
              <a:rPr lang="en-US" sz="1800" dirty="0" err="1">
                <a:latin typeface="+mj-lt"/>
              </a:rPr>
              <a:t>theo</a:t>
            </a:r>
            <a:r>
              <a:rPr lang="en-US" sz="1800" dirty="0">
                <a:latin typeface="+mj-lt"/>
              </a:rPr>
              <a:t> </a:t>
            </a:r>
            <a:r>
              <a:rPr lang="en-US" sz="1800" dirty="0" err="1">
                <a:latin typeface="+mj-lt"/>
              </a:rPr>
              <a:t>kinh</a:t>
            </a:r>
            <a:r>
              <a:rPr lang="en-US" sz="1800" dirty="0">
                <a:latin typeface="+mj-lt"/>
              </a:rPr>
              <a:t> </a:t>
            </a:r>
            <a:r>
              <a:rPr lang="en-US" sz="1800" dirty="0" err="1">
                <a:latin typeface="+mj-lt"/>
              </a:rPr>
              <a:t>nghiệm</a:t>
            </a:r>
            <a:r>
              <a:rPr lang="en-US" sz="1800" dirty="0">
                <a:latin typeface="+mj-lt"/>
              </a:rPr>
              <a:t>.</a:t>
            </a:r>
          </a:p>
          <a:p>
            <a:pPr algn="just">
              <a:lnSpc>
                <a:spcPct val="150000"/>
              </a:lnSpc>
              <a:buClr>
                <a:schemeClr val="tx2"/>
              </a:buClr>
              <a:buSzPct val="100000"/>
            </a:pPr>
            <a:r>
              <a:rPr lang="en-US" sz="1800" dirty="0" err="1">
                <a:latin typeface="+mj-lt"/>
              </a:rPr>
              <a:t>Không</a:t>
            </a:r>
            <a:r>
              <a:rPr lang="en-US" sz="1800" dirty="0">
                <a:latin typeface="+mj-lt"/>
              </a:rPr>
              <a:t> </a:t>
            </a:r>
            <a:r>
              <a:rPr lang="en-US" sz="1800" dirty="0" err="1">
                <a:latin typeface="+mj-lt"/>
              </a:rPr>
              <a:t>cần</a:t>
            </a:r>
            <a:r>
              <a:rPr lang="en-US" sz="1800" dirty="0">
                <a:latin typeface="+mj-lt"/>
              </a:rPr>
              <a:t> </a:t>
            </a:r>
            <a:r>
              <a:rPr lang="en-US" sz="1800" dirty="0" err="1">
                <a:latin typeface="+mj-lt"/>
              </a:rPr>
              <a:t>sự</a:t>
            </a:r>
            <a:r>
              <a:rPr lang="en-US" sz="1800" dirty="0">
                <a:latin typeface="+mj-lt"/>
              </a:rPr>
              <a:t> </a:t>
            </a:r>
            <a:r>
              <a:rPr lang="en-US" sz="1800" dirty="0" err="1">
                <a:latin typeface="+mj-lt"/>
              </a:rPr>
              <a:t>hướng</a:t>
            </a:r>
            <a:r>
              <a:rPr lang="en-US" sz="1800" dirty="0">
                <a:latin typeface="+mj-lt"/>
              </a:rPr>
              <a:t> </a:t>
            </a:r>
            <a:r>
              <a:rPr lang="en-US" sz="1800" dirty="0" err="1">
                <a:latin typeface="+mj-lt"/>
              </a:rPr>
              <a:t>dẫn</a:t>
            </a:r>
            <a:r>
              <a:rPr lang="en-US" sz="1800" dirty="0">
                <a:latin typeface="+mj-lt"/>
              </a:rPr>
              <a:t> </a:t>
            </a:r>
            <a:r>
              <a:rPr lang="en-US" sz="1800" dirty="0" err="1">
                <a:latin typeface="+mj-lt"/>
              </a:rPr>
              <a:t>trực</a:t>
            </a:r>
            <a:r>
              <a:rPr lang="en-US" sz="1800" dirty="0">
                <a:latin typeface="+mj-lt"/>
              </a:rPr>
              <a:t> </a:t>
            </a:r>
            <a:r>
              <a:rPr lang="en-US" sz="1800" dirty="0" err="1">
                <a:latin typeface="+mj-lt"/>
              </a:rPr>
              <a:t>tiếp</a:t>
            </a:r>
            <a:r>
              <a:rPr lang="en-US" sz="1800" dirty="0">
                <a:latin typeface="+mj-lt"/>
              </a:rPr>
              <a:t> </a:t>
            </a:r>
            <a:r>
              <a:rPr lang="en-US" sz="1800" dirty="0" err="1">
                <a:latin typeface="+mj-lt"/>
              </a:rPr>
              <a:t>để</a:t>
            </a:r>
            <a:r>
              <a:rPr lang="en-US" sz="1800" dirty="0">
                <a:latin typeface="+mj-lt"/>
              </a:rPr>
              <a:t> </a:t>
            </a:r>
            <a:r>
              <a:rPr lang="en-US" sz="1800" dirty="0" err="1">
                <a:latin typeface="+mj-lt"/>
              </a:rPr>
              <a:t>chọn</a:t>
            </a:r>
            <a:r>
              <a:rPr lang="en-US" sz="1800" dirty="0">
                <a:latin typeface="+mj-lt"/>
              </a:rPr>
              <a:t> </a:t>
            </a:r>
            <a:r>
              <a:rPr lang="en-US" sz="1800" dirty="0" err="1">
                <a:latin typeface="+mj-lt"/>
              </a:rPr>
              <a:t>kết</a:t>
            </a:r>
            <a:r>
              <a:rPr lang="en-US" sz="1800" dirty="0">
                <a:latin typeface="+mj-lt"/>
              </a:rPr>
              <a:t> </a:t>
            </a:r>
            <a:r>
              <a:rPr lang="en-US" sz="1800" dirty="0" err="1">
                <a:latin typeface="+mj-lt"/>
              </a:rPr>
              <a:t>quả</a:t>
            </a:r>
            <a:r>
              <a:rPr lang="en-US" sz="1800" dirty="0">
                <a:latin typeface="+mj-lt"/>
              </a:rPr>
              <a:t>.</a:t>
            </a:r>
          </a:p>
        </p:txBody>
      </p:sp>
      <p:sp>
        <p:nvSpPr>
          <p:cNvPr id="4" name="Oval 3"/>
          <p:cNvSpPr/>
          <p:nvPr/>
        </p:nvSpPr>
        <p:spPr>
          <a:xfrm>
            <a:off x="5334000" y="1123950"/>
            <a:ext cx="3124200" cy="3124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dirty="0">
                <a:solidFill>
                  <a:schemeClr val="tx2"/>
                </a:solidFill>
              </a:rPr>
              <a:t>Artificial Intelligence</a:t>
            </a:r>
          </a:p>
        </p:txBody>
      </p:sp>
      <p:sp>
        <p:nvSpPr>
          <p:cNvPr id="5" name="Oval 4"/>
          <p:cNvSpPr/>
          <p:nvPr/>
        </p:nvSpPr>
        <p:spPr>
          <a:xfrm>
            <a:off x="5715000" y="1962150"/>
            <a:ext cx="2438400" cy="2133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2"/>
                </a:solidFill>
              </a:rPr>
              <a:t>Machine Learning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559;p53"/>
          <p:cNvGrpSpPr/>
          <p:nvPr/>
        </p:nvGrpSpPr>
        <p:grpSpPr>
          <a:xfrm>
            <a:off x="609600" y="1200150"/>
            <a:ext cx="8076308" cy="2276243"/>
            <a:chOff x="658763" y="2667727"/>
            <a:chExt cx="1700517" cy="378544"/>
          </a:xfrm>
        </p:grpSpPr>
        <p:cxnSp>
          <p:nvCxnSpPr>
            <p:cNvPr id="3" name="Google Shape;8560;p53"/>
            <p:cNvCxnSpPr>
              <a:stCxn id="15" idx="2"/>
              <a:endCxn id="13" idx="0"/>
            </p:cNvCxnSpPr>
            <p:nvPr/>
          </p:nvCxnSpPr>
          <p:spPr>
            <a:xfrm rot="16200000" flipH="1">
              <a:off x="1789850" y="2512091"/>
              <a:ext cx="128344" cy="68981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 name="Google Shape;8563;p53"/>
            <p:cNvCxnSpPr>
              <a:stCxn id="14" idx="0"/>
              <a:endCxn id="15" idx="2"/>
            </p:cNvCxnSpPr>
            <p:nvPr/>
          </p:nvCxnSpPr>
          <p:spPr>
            <a:xfrm rot="5400000" flipH="1" flipV="1">
              <a:off x="1099941" y="2511999"/>
              <a:ext cx="128344" cy="69000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5" name="Google Shape;8565;p53"/>
            <p:cNvCxnSpPr>
              <a:stCxn id="15" idx="2"/>
              <a:endCxn id="10" idx="0"/>
            </p:cNvCxnSpPr>
            <p:nvPr/>
          </p:nvCxnSpPr>
          <p:spPr>
            <a:xfrm rot="16200000" flipH="1">
              <a:off x="1569287" y="2732654"/>
              <a:ext cx="128344" cy="248689"/>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 name="Google Shape;8567;p53"/>
            <p:cNvCxnSpPr>
              <a:stCxn id="9" idx="0"/>
              <a:endCxn id="15" idx="2"/>
            </p:cNvCxnSpPr>
            <p:nvPr/>
          </p:nvCxnSpPr>
          <p:spPr>
            <a:xfrm rot="5400000" flipH="1" flipV="1">
              <a:off x="1312577" y="2724634"/>
              <a:ext cx="128344" cy="264731"/>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9" name="Google Shape;8568;p53"/>
            <p:cNvSpPr/>
            <p:nvPr/>
          </p:nvSpPr>
          <p:spPr>
            <a:xfrm>
              <a:off x="1075917" y="2921171"/>
              <a:ext cx="336932"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Reinforcement Learning</a:t>
              </a:r>
              <a:endParaRPr dirty="0">
                <a:solidFill>
                  <a:srgbClr val="FFFFFF"/>
                </a:solidFill>
              </a:endParaRPr>
            </a:p>
          </p:txBody>
        </p:sp>
        <p:sp>
          <p:nvSpPr>
            <p:cNvPr id="10" name="Google Shape;8566;p53"/>
            <p:cNvSpPr/>
            <p:nvPr/>
          </p:nvSpPr>
          <p:spPr>
            <a:xfrm>
              <a:off x="1573293" y="2921171"/>
              <a:ext cx="369021"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Semi-supervised Learning</a:t>
              </a:r>
              <a:endParaRPr dirty="0">
                <a:solidFill>
                  <a:srgbClr val="FFFFFF"/>
                </a:solidFill>
              </a:endParaRPr>
            </a:p>
          </p:txBody>
        </p:sp>
        <p:sp>
          <p:nvSpPr>
            <p:cNvPr id="13" name="Google Shape;8562;p53"/>
            <p:cNvSpPr/>
            <p:nvPr/>
          </p:nvSpPr>
          <p:spPr>
            <a:xfrm>
              <a:off x="2038580" y="2921171"/>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Unsupervised Learning</a:t>
              </a:r>
              <a:endParaRPr dirty="0">
                <a:solidFill>
                  <a:srgbClr val="FFFFFF"/>
                </a:solidFill>
              </a:endParaRPr>
            </a:p>
          </p:txBody>
        </p:sp>
        <p:sp>
          <p:nvSpPr>
            <p:cNvPr id="14" name="Google Shape;8564;p53"/>
            <p:cNvSpPr/>
            <p:nvPr/>
          </p:nvSpPr>
          <p:spPr>
            <a:xfrm>
              <a:off x="658763" y="2921171"/>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Supervised Learning</a:t>
              </a:r>
              <a:endParaRPr dirty="0">
                <a:solidFill>
                  <a:srgbClr val="FFFFFF"/>
                </a:solidFill>
              </a:endParaRPr>
            </a:p>
          </p:txBody>
        </p:sp>
        <p:sp>
          <p:nvSpPr>
            <p:cNvPr id="15" name="Google Shape;8561;p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Machine Learning</a:t>
              </a:r>
              <a:endParaRPr dirty="0">
                <a:solidFill>
                  <a:srgbClr val="FFFFFF"/>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439863" y="438150"/>
            <a:ext cx="7704137" cy="573088"/>
          </a:xfrm>
        </p:spPr>
        <p:txBody>
          <a:bodyPr/>
          <a:lstStyle/>
          <a:p>
            <a:pPr algn="ctr"/>
            <a:r>
              <a:rPr lang="en-US" dirty="0"/>
              <a:t>SUPERVISED LEARNING</a:t>
            </a:r>
          </a:p>
        </p:txBody>
      </p:sp>
      <p:sp>
        <p:nvSpPr>
          <p:cNvPr id="8" name="Rectangle 7"/>
          <p:cNvSpPr/>
          <p:nvPr/>
        </p:nvSpPr>
        <p:spPr>
          <a:xfrm>
            <a:off x="304800" y="1047750"/>
            <a:ext cx="2590800" cy="2209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Rectangle 8"/>
          <p:cNvSpPr/>
          <p:nvPr/>
        </p:nvSpPr>
        <p:spPr>
          <a:xfrm>
            <a:off x="457200" y="3486150"/>
            <a:ext cx="2133600" cy="1295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Oval 9"/>
          <p:cNvSpPr/>
          <p:nvPr/>
        </p:nvSpPr>
        <p:spPr>
          <a:xfrm>
            <a:off x="4114800" y="1638300"/>
            <a:ext cx="1066800" cy="990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tx2"/>
                </a:solidFill>
              </a:rPr>
              <a:t>Model</a:t>
            </a:r>
          </a:p>
        </p:txBody>
      </p:sp>
      <p:sp>
        <p:nvSpPr>
          <p:cNvPr id="12" name="Rectangle 11"/>
          <p:cNvSpPr/>
          <p:nvPr/>
        </p:nvSpPr>
        <p:spPr>
          <a:xfrm>
            <a:off x="5486400" y="3638550"/>
            <a:ext cx="2133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Diamond 13"/>
          <p:cNvSpPr/>
          <p:nvPr/>
        </p:nvSpPr>
        <p:spPr>
          <a:xfrm>
            <a:off x="685800" y="1200150"/>
            <a:ext cx="381000" cy="381000"/>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1295400" y="1200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685800" y="1885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295400" y="1962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1981200" y="1352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2133600" y="1962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762000" y="2495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a:off x="1600200" y="2647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a:off x="2438400" y="25717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2438400" y="14287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p:cNvSpPr/>
          <p:nvPr/>
        </p:nvSpPr>
        <p:spPr>
          <a:xfrm>
            <a:off x="914400" y="35623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1752600" y="35623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p:cNvSpPr/>
          <p:nvPr/>
        </p:nvSpPr>
        <p:spPr>
          <a:xfrm>
            <a:off x="990600" y="4324350"/>
            <a:ext cx="381000" cy="381000"/>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85800" y="3943350"/>
            <a:ext cx="990600" cy="307777"/>
          </a:xfrm>
          <a:prstGeom prst="rect">
            <a:avLst/>
          </a:prstGeom>
          <a:noFill/>
        </p:spPr>
        <p:txBody>
          <a:bodyPr wrap="square" rtlCol="0">
            <a:spAutoFit/>
          </a:bodyPr>
          <a:lstStyle/>
          <a:p>
            <a:r>
              <a:rPr lang="en-US" dirty="0" err="1">
                <a:solidFill>
                  <a:schemeClr val="tx2"/>
                </a:solidFill>
              </a:rPr>
              <a:t>Lục</a:t>
            </a:r>
            <a:r>
              <a:rPr lang="en-US" dirty="0">
                <a:solidFill>
                  <a:schemeClr val="tx2"/>
                </a:solidFill>
              </a:rPr>
              <a:t> </a:t>
            </a:r>
            <a:r>
              <a:rPr lang="en-US" dirty="0" err="1">
                <a:solidFill>
                  <a:schemeClr val="tx2"/>
                </a:solidFill>
              </a:rPr>
              <a:t>giác</a:t>
            </a:r>
            <a:endParaRPr lang="en-US" dirty="0">
              <a:solidFill>
                <a:schemeClr val="tx2"/>
              </a:solidFill>
            </a:endParaRPr>
          </a:p>
        </p:txBody>
      </p:sp>
      <p:sp>
        <p:nvSpPr>
          <p:cNvPr id="34" name="TextBox 33"/>
          <p:cNvSpPr txBox="1"/>
          <p:nvPr/>
        </p:nvSpPr>
        <p:spPr>
          <a:xfrm>
            <a:off x="762000" y="666750"/>
            <a:ext cx="1905000" cy="307777"/>
          </a:xfrm>
          <a:prstGeom prst="rect">
            <a:avLst/>
          </a:prstGeom>
          <a:noFill/>
        </p:spPr>
        <p:txBody>
          <a:bodyPr wrap="square" rtlCol="0">
            <a:spAutoFit/>
          </a:bodyPr>
          <a:lstStyle/>
          <a:p>
            <a:r>
              <a:rPr lang="en-US" dirty="0" err="1">
                <a:solidFill>
                  <a:schemeClr val="tx2"/>
                </a:solidFill>
              </a:rPr>
              <a:t>Dữ</a:t>
            </a:r>
            <a:r>
              <a:rPr lang="en-US" dirty="0">
                <a:solidFill>
                  <a:schemeClr val="tx2"/>
                </a:solidFill>
              </a:rPr>
              <a:t> </a:t>
            </a:r>
            <a:r>
              <a:rPr lang="en-US" dirty="0" err="1">
                <a:solidFill>
                  <a:schemeClr val="tx2"/>
                </a:solidFill>
              </a:rPr>
              <a:t>liệu</a:t>
            </a:r>
            <a:r>
              <a:rPr lang="en-US" dirty="0">
                <a:solidFill>
                  <a:schemeClr val="tx2"/>
                </a:solidFill>
              </a:rPr>
              <a:t> </a:t>
            </a:r>
            <a:r>
              <a:rPr lang="en-US" dirty="0" err="1">
                <a:solidFill>
                  <a:schemeClr val="tx2"/>
                </a:solidFill>
              </a:rPr>
              <a:t>đã</a:t>
            </a:r>
            <a:r>
              <a:rPr lang="en-US" dirty="0">
                <a:solidFill>
                  <a:schemeClr val="tx2"/>
                </a:solidFill>
              </a:rPr>
              <a:t> </a:t>
            </a:r>
            <a:r>
              <a:rPr lang="en-US" dirty="0" err="1">
                <a:solidFill>
                  <a:schemeClr val="tx2"/>
                </a:solidFill>
              </a:rPr>
              <a:t>gán</a:t>
            </a:r>
            <a:r>
              <a:rPr lang="en-US" dirty="0">
                <a:solidFill>
                  <a:schemeClr val="tx2"/>
                </a:solidFill>
              </a:rPr>
              <a:t> </a:t>
            </a:r>
            <a:r>
              <a:rPr lang="en-US" dirty="0" err="1">
                <a:solidFill>
                  <a:schemeClr val="tx2"/>
                </a:solidFill>
              </a:rPr>
              <a:t>nhãn</a:t>
            </a:r>
            <a:endParaRPr lang="en-US" dirty="0">
              <a:solidFill>
                <a:schemeClr val="tx2"/>
              </a:solidFill>
            </a:endParaRPr>
          </a:p>
        </p:txBody>
      </p:sp>
      <p:sp>
        <p:nvSpPr>
          <p:cNvPr id="35" name="TextBox 34"/>
          <p:cNvSpPr txBox="1"/>
          <p:nvPr/>
        </p:nvSpPr>
        <p:spPr>
          <a:xfrm>
            <a:off x="1447800" y="4400550"/>
            <a:ext cx="990600" cy="307777"/>
          </a:xfrm>
          <a:prstGeom prst="rect">
            <a:avLst/>
          </a:prstGeom>
          <a:noFill/>
        </p:spPr>
        <p:txBody>
          <a:bodyPr wrap="square" rtlCol="0">
            <a:spAutoFit/>
          </a:bodyPr>
          <a:lstStyle/>
          <a:p>
            <a:r>
              <a:rPr lang="en-US" dirty="0" err="1">
                <a:solidFill>
                  <a:schemeClr val="tx2"/>
                </a:solidFill>
              </a:rPr>
              <a:t>Thoi</a:t>
            </a:r>
            <a:r>
              <a:rPr lang="en-US" dirty="0">
                <a:solidFill>
                  <a:schemeClr val="tx2"/>
                </a:solidFill>
              </a:rPr>
              <a:t> </a:t>
            </a:r>
          </a:p>
        </p:txBody>
      </p:sp>
      <p:cxnSp>
        <p:nvCxnSpPr>
          <p:cNvPr id="37" name="Straight Arrow Connector 36"/>
          <p:cNvCxnSpPr>
            <a:stCxn id="8" idx="3"/>
            <a:endCxn id="10" idx="2"/>
          </p:cNvCxnSpPr>
          <p:nvPr/>
        </p:nvCxnSpPr>
        <p:spPr>
          <a:xfrm flipV="1">
            <a:off x="2895600" y="2133600"/>
            <a:ext cx="1219200" cy="1905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3"/>
            <a:endCxn id="10" idx="4"/>
          </p:cNvCxnSpPr>
          <p:nvPr/>
        </p:nvCxnSpPr>
        <p:spPr>
          <a:xfrm flipV="1">
            <a:off x="2590800" y="2628900"/>
            <a:ext cx="2057400" cy="150495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24000" y="3943350"/>
            <a:ext cx="990600" cy="307777"/>
          </a:xfrm>
          <a:prstGeom prst="rect">
            <a:avLst/>
          </a:prstGeom>
          <a:noFill/>
        </p:spPr>
        <p:txBody>
          <a:bodyPr wrap="square" rtlCol="0">
            <a:spAutoFit/>
          </a:bodyPr>
          <a:lstStyle/>
          <a:p>
            <a:r>
              <a:rPr lang="en-US" dirty="0">
                <a:solidFill>
                  <a:schemeClr val="tx2"/>
                </a:solidFill>
              </a:rPr>
              <a:t>Tam </a:t>
            </a:r>
            <a:r>
              <a:rPr lang="en-US" dirty="0" err="1">
                <a:solidFill>
                  <a:schemeClr val="tx2"/>
                </a:solidFill>
              </a:rPr>
              <a:t>giác</a:t>
            </a:r>
            <a:endParaRPr lang="en-US" dirty="0">
              <a:solidFill>
                <a:schemeClr val="tx2"/>
              </a:solidFill>
            </a:endParaRPr>
          </a:p>
        </p:txBody>
      </p:sp>
      <p:cxnSp>
        <p:nvCxnSpPr>
          <p:cNvPr id="50" name="Straight Arrow Connector 49"/>
          <p:cNvCxnSpPr>
            <a:stCxn id="10" idx="6"/>
            <a:endCxn id="41" idx="2"/>
          </p:cNvCxnSpPr>
          <p:nvPr/>
        </p:nvCxnSpPr>
        <p:spPr>
          <a:xfrm>
            <a:off x="5181600" y="2133600"/>
            <a:ext cx="609600" cy="1905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a:off x="5791200" y="37909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a:off x="6781800" y="3790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12" idx="0"/>
            <a:endCxn id="41" idx="4"/>
          </p:cNvCxnSpPr>
          <p:nvPr/>
        </p:nvCxnSpPr>
        <p:spPr>
          <a:xfrm flipV="1">
            <a:off x="6553200" y="2647950"/>
            <a:ext cx="0" cy="9906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772400" y="1047750"/>
            <a:ext cx="1219200" cy="2209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TextBox 81"/>
          <p:cNvSpPr txBox="1"/>
          <p:nvPr/>
        </p:nvSpPr>
        <p:spPr>
          <a:xfrm>
            <a:off x="8305800" y="1504950"/>
            <a:ext cx="609600" cy="461665"/>
          </a:xfrm>
          <a:prstGeom prst="rect">
            <a:avLst/>
          </a:prstGeom>
          <a:noFill/>
        </p:spPr>
        <p:txBody>
          <a:bodyPr wrap="square" rtlCol="0">
            <a:spAutoFit/>
          </a:bodyPr>
          <a:lstStyle/>
          <a:p>
            <a:r>
              <a:rPr lang="en-US" sz="1200" dirty="0">
                <a:solidFill>
                  <a:schemeClr val="tx2"/>
                </a:solidFill>
              </a:rPr>
              <a:t>Tam</a:t>
            </a:r>
          </a:p>
          <a:p>
            <a:r>
              <a:rPr lang="en-US" sz="1200" dirty="0" err="1">
                <a:solidFill>
                  <a:schemeClr val="tx2"/>
                </a:solidFill>
              </a:rPr>
              <a:t>giác</a:t>
            </a:r>
            <a:endParaRPr lang="en-US" sz="1200" dirty="0">
              <a:solidFill>
                <a:schemeClr val="tx2"/>
              </a:solidFill>
            </a:endParaRPr>
          </a:p>
        </p:txBody>
      </p:sp>
      <p:sp>
        <p:nvSpPr>
          <p:cNvPr id="83" name="TextBox 82"/>
          <p:cNvSpPr txBox="1"/>
          <p:nvPr/>
        </p:nvSpPr>
        <p:spPr>
          <a:xfrm>
            <a:off x="8382000" y="2343150"/>
            <a:ext cx="533400" cy="461665"/>
          </a:xfrm>
          <a:prstGeom prst="rect">
            <a:avLst/>
          </a:prstGeom>
          <a:noFill/>
        </p:spPr>
        <p:txBody>
          <a:bodyPr wrap="square" rtlCol="0">
            <a:spAutoFit/>
          </a:bodyPr>
          <a:lstStyle/>
          <a:p>
            <a:r>
              <a:rPr lang="en-US" sz="1200" dirty="0" err="1">
                <a:solidFill>
                  <a:schemeClr val="tx2"/>
                </a:solidFill>
              </a:rPr>
              <a:t>Lục</a:t>
            </a:r>
            <a:endParaRPr lang="en-US" sz="1200" dirty="0">
              <a:solidFill>
                <a:schemeClr val="tx2"/>
              </a:solidFill>
            </a:endParaRPr>
          </a:p>
          <a:p>
            <a:r>
              <a:rPr lang="en-US" sz="1200" dirty="0" err="1">
                <a:solidFill>
                  <a:schemeClr val="tx2"/>
                </a:solidFill>
              </a:rPr>
              <a:t>giác</a:t>
            </a:r>
            <a:endParaRPr lang="en-US" sz="1200" dirty="0">
              <a:solidFill>
                <a:schemeClr val="tx2"/>
              </a:solidFill>
            </a:endParaRPr>
          </a:p>
        </p:txBody>
      </p:sp>
      <p:cxnSp>
        <p:nvCxnSpPr>
          <p:cNvPr id="84" name="Straight Arrow Connector 83"/>
          <p:cNvCxnSpPr>
            <a:stCxn id="41" idx="6"/>
            <a:endCxn id="81" idx="1"/>
          </p:cNvCxnSpPr>
          <p:nvPr/>
        </p:nvCxnSpPr>
        <p:spPr>
          <a:xfrm>
            <a:off x="7315200" y="2152650"/>
            <a:ext cx="45720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7924800" y="1581150"/>
            <a:ext cx="3048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a:off x="7924800" y="24193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791200" y="1657350"/>
            <a:ext cx="1524000" cy="990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tx2"/>
                </a:solidFill>
              </a:rPr>
              <a:t>Prediction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439863" y="438150"/>
            <a:ext cx="7704137" cy="573088"/>
          </a:xfrm>
        </p:spPr>
        <p:txBody>
          <a:bodyPr/>
          <a:lstStyle/>
          <a:p>
            <a:pPr algn="ctr"/>
            <a:r>
              <a:rPr lang="en-US" dirty="0"/>
              <a:t>UNSUPERVISED LEARNING</a:t>
            </a:r>
          </a:p>
        </p:txBody>
      </p:sp>
      <p:sp>
        <p:nvSpPr>
          <p:cNvPr id="8" name="Rectangle 7"/>
          <p:cNvSpPr/>
          <p:nvPr/>
        </p:nvSpPr>
        <p:spPr>
          <a:xfrm>
            <a:off x="304800" y="1047750"/>
            <a:ext cx="2590800" cy="2209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Oval 9"/>
          <p:cNvSpPr/>
          <p:nvPr/>
        </p:nvSpPr>
        <p:spPr>
          <a:xfrm>
            <a:off x="3962400" y="1657350"/>
            <a:ext cx="1066800" cy="990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tx2"/>
                </a:solidFill>
              </a:rPr>
              <a:t>Model</a:t>
            </a:r>
          </a:p>
        </p:txBody>
      </p:sp>
      <p:sp>
        <p:nvSpPr>
          <p:cNvPr id="12" name="Rectangle 11"/>
          <p:cNvSpPr/>
          <p:nvPr/>
        </p:nvSpPr>
        <p:spPr>
          <a:xfrm>
            <a:off x="5181600" y="3486150"/>
            <a:ext cx="2133600" cy="1219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Diamond 13"/>
          <p:cNvSpPr/>
          <p:nvPr/>
        </p:nvSpPr>
        <p:spPr>
          <a:xfrm>
            <a:off x="685800" y="1200150"/>
            <a:ext cx="381000" cy="381000"/>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1295400" y="1200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685800" y="1885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295400" y="1962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1981200" y="1352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2133600" y="1962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762000" y="2495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a:off x="1600200" y="2647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a:off x="2438400" y="25717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2362200" y="15811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09600" y="666750"/>
            <a:ext cx="2057400" cy="307777"/>
          </a:xfrm>
          <a:prstGeom prst="rect">
            <a:avLst/>
          </a:prstGeom>
          <a:noFill/>
        </p:spPr>
        <p:txBody>
          <a:bodyPr wrap="square" rtlCol="0">
            <a:spAutoFit/>
          </a:bodyPr>
          <a:lstStyle/>
          <a:p>
            <a:r>
              <a:rPr lang="en-US" dirty="0" err="1">
                <a:solidFill>
                  <a:schemeClr val="tx2"/>
                </a:solidFill>
              </a:rPr>
              <a:t>Dữ</a:t>
            </a:r>
            <a:r>
              <a:rPr lang="en-US" dirty="0">
                <a:solidFill>
                  <a:schemeClr val="tx2"/>
                </a:solidFill>
              </a:rPr>
              <a:t> </a:t>
            </a:r>
            <a:r>
              <a:rPr lang="en-US" dirty="0" err="1">
                <a:solidFill>
                  <a:schemeClr val="tx2"/>
                </a:solidFill>
              </a:rPr>
              <a:t>liệu</a:t>
            </a:r>
            <a:r>
              <a:rPr lang="en-US" dirty="0">
                <a:solidFill>
                  <a:schemeClr val="tx2"/>
                </a:solidFill>
              </a:rPr>
              <a:t> </a:t>
            </a:r>
            <a:r>
              <a:rPr lang="en-US" dirty="0" err="1">
                <a:solidFill>
                  <a:schemeClr val="tx2"/>
                </a:solidFill>
              </a:rPr>
              <a:t>chưa</a:t>
            </a:r>
            <a:r>
              <a:rPr lang="en-US" dirty="0">
                <a:solidFill>
                  <a:schemeClr val="tx2"/>
                </a:solidFill>
              </a:rPr>
              <a:t> </a:t>
            </a:r>
            <a:r>
              <a:rPr lang="en-US" dirty="0" err="1">
                <a:solidFill>
                  <a:schemeClr val="tx2"/>
                </a:solidFill>
              </a:rPr>
              <a:t>gán</a:t>
            </a:r>
            <a:r>
              <a:rPr lang="en-US" dirty="0">
                <a:solidFill>
                  <a:schemeClr val="tx2"/>
                </a:solidFill>
              </a:rPr>
              <a:t> </a:t>
            </a:r>
            <a:r>
              <a:rPr lang="en-US" dirty="0" err="1">
                <a:solidFill>
                  <a:schemeClr val="tx2"/>
                </a:solidFill>
              </a:rPr>
              <a:t>nhãn</a:t>
            </a:r>
            <a:endParaRPr lang="en-US" dirty="0">
              <a:solidFill>
                <a:schemeClr val="tx2"/>
              </a:solidFill>
            </a:endParaRPr>
          </a:p>
        </p:txBody>
      </p:sp>
      <p:cxnSp>
        <p:nvCxnSpPr>
          <p:cNvPr id="37" name="Straight Arrow Connector 36"/>
          <p:cNvCxnSpPr>
            <a:stCxn id="8" idx="3"/>
            <a:endCxn id="10" idx="2"/>
          </p:cNvCxnSpPr>
          <p:nvPr/>
        </p:nvCxnSpPr>
        <p:spPr>
          <a:xfrm>
            <a:off x="2895600" y="2152650"/>
            <a:ext cx="106680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0" idx="6"/>
            <a:endCxn id="101" idx="2"/>
          </p:cNvCxnSpPr>
          <p:nvPr/>
        </p:nvCxnSpPr>
        <p:spPr>
          <a:xfrm>
            <a:off x="5029200" y="2152650"/>
            <a:ext cx="45720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a:off x="5715000" y="3638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a:off x="6781800" y="36385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12" idx="0"/>
            <a:endCxn id="101" idx="4"/>
          </p:cNvCxnSpPr>
          <p:nvPr/>
        </p:nvCxnSpPr>
        <p:spPr>
          <a:xfrm flipV="1">
            <a:off x="6248400" y="2647950"/>
            <a:ext cx="0" cy="8382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6172200" y="35623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5334000" y="3638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5791200" y="42481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a:off x="6248400" y="40195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p:cNvSpPr/>
          <p:nvPr/>
        </p:nvSpPr>
        <p:spPr>
          <a:xfrm>
            <a:off x="6781800" y="42481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p:cNvSpPr/>
          <p:nvPr/>
        </p:nvSpPr>
        <p:spPr>
          <a:xfrm>
            <a:off x="5486400" y="40195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391400" y="438150"/>
            <a:ext cx="1295400" cy="12192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Isosceles Triangle 77"/>
          <p:cNvSpPr/>
          <p:nvPr/>
        </p:nvSpPr>
        <p:spPr>
          <a:xfrm>
            <a:off x="7620000" y="5143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a:off x="8153400" y="590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7620000" y="9715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p:nvSpPr>
        <p:spPr>
          <a:xfrm>
            <a:off x="8077200" y="1047750"/>
            <a:ext cx="381000" cy="304800"/>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696200" y="2114550"/>
            <a:ext cx="1295400" cy="12192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7" name="Hexagon 86"/>
          <p:cNvSpPr/>
          <p:nvPr/>
        </p:nvSpPr>
        <p:spPr>
          <a:xfrm>
            <a:off x="7924800" y="22669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exagon 87"/>
          <p:cNvSpPr/>
          <p:nvPr/>
        </p:nvSpPr>
        <p:spPr>
          <a:xfrm>
            <a:off x="8458200" y="23431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exagon 88"/>
          <p:cNvSpPr/>
          <p:nvPr/>
        </p:nvSpPr>
        <p:spPr>
          <a:xfrm>
            <a:off x="7848600" y="27241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exagon 89"/>
          <p:cNvSpPr/>
          <p:nvPr/>
        </p:nvSpPr>
        <p:spPr>
          <a:xfrm>
            <a:off x="8382000" y="2800350"/>
            <a:ext cx="381000" cy="304800"/>
          </a:xfrm>
          <a:prstGeom prst="hexag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486400" y="1657350"/>
            <a:ext cx="1524000" cy="990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tx2"/>
                </a:solidFill>
              </a:rPr>
              <a:t>Prediction</a:t>
            </a:r>
          </a:p>
        </p:txBody>
      </p:sp>
      <p:cxnSp>
        <p:nvCxnSpPr>
          <p:cNvPr id="111" name="Straight Arrow Connector 110"/>
          <p:cNvCxnSpPr>
            <a:stCxn id="101" idx="6"/>
            <a:endCxn id="40" idx="3"/>
          </p:cNvCxnSpPr>
          <p:nvPr/>
        </p:nvCxnSpPr>
        <p:spPr>
          <a:xfrm flipV="1">
            <a:off x="7010400" y="1478802"/>
            <a:ext cx="570707" cy="67384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01" idx="6"/>
            <a:endCxn id="86" idx="2"/>
          </p:cNvCxnSpPr>
          <p:nvPr/>
        </p:nvCxnSpPr>
        <p:spPr>
          <a:xfrm>
            <a:off x="7010400" y="2152650"/>
            <a:ext cx="685800" cy="5715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1" name="Cloud Callout 120"/>
          <p:cNvSpPr/>
          <p:nvPr/>
        </p:nvSpPr>
        <p:spPr>
          <a:xfrm>
            <a:off x="2819400" y="3257550"/>
            <a:ext cx="1752600" cy="1295400"/>
          </a:xfrm>
          <a:prstGeom prst="cloudCallout">
            <a:avLst>
              <a:gd name="adj1" fmla="val 30527"/>
              <a:gd name="adj2" fmla="val -100258"/>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err="1">
                <a:solidFill>
                  <a:schemeClr val="tx2"/>
                </a:solidFill>
              </a:rPr>
              <a:t>Thuật</a:t>
            </a:r>
            <a:r>
              <a:rPr lang="en-US" dirty="0">
                <a:solidFill>
                  <a:schemeClr val="tx2"/>
                </a:solidFill>
              </a:rPr>
              <a:t> </a:t>
            </a:r>
            <a:r>
              <a:rPr lang="en-US" dirty="0" err="1">
                <a:solidFill>
                  <a:schemeClr val="tx2"/>
                </a:solidFill>
              </a:rPr>
              <a:t>toán</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cụm</a:t>
            </a:r>
            <a:endParaRPr lang="en-US" dirty="0">
              <a:solidFill>
                <a:schemeClr val="tx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AI – ML -DL</a:t>
            </a:r>
            <a:endParaRPr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latin typeface="+mj-lt"/>
              </a:rPr>
              <a:t>Giới thiệu tổng quan về Artificial Intelligence, Machine Learning và Deep Learning</a:t>
            </a:r>
            <a:endParaRPr dirty="0">
              <a:latin typeface="+mj-lt"/>
            </a:endParaRPr>
          </a:p>
        </p:txBody>
      </p:sp>
      <p:sp>
        <p:nvSpPr>
          <p:cNvPr id="117" name="Google Shape;117;p26"/>
          <p:cNvSpPr txBox="1">
            <a:spLocks noGrp="1"/>
          </p:cNvSpPr>
          <p:nvPr>
            <p:ph type="title" idx="2"/>
          </p:nvPr>
        </p:nvSpPr>
        <p:spPr>
          <a:xfrm>
            <a:off x="4845486" y="1455263"/>
            <a:ext cx="2545913"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COMPUTER VISION</a:t>
            </a:r>
            <a:endParaRPr dirty="0"/>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latin typeface="+mj-lt"/>
              </a:rPr>
              <a:t>Giới thiệu tổng quan về thị giác máy tính</a:t>
            </a:r>
          </a:p>
          <a:p>
            <a:pPr marL="0" lvl="0" indent="0" algn="l" rtl="0">
              <a:lnSpc>
                <a:spcPct val="100000"/>
              </a:lnSpc>
              <a:spcBef>
                <a:spcPts val="0"/>
              </a:spcBef>
              <a:spcAft>
                <a:spcPts val="1600"/>
              </a:spcAft>
              <a:buNone/>
            </a:pPr>
            <a:endParaRPr dirty="0">
              <a:latin typeface="+mj-lt"/>
            </a:endParaRPr>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NLP</a:t>
            </a:r>
            <a:endParaRPr dirty="0"/>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latin typeface="+mj-lt"/>
              </a:rPr>
              <a:t>Giới thiệu tổng quan về Xử lý ngôn ngữ tự nhiên</a:t>
            </a:r>
            <a:endParaRPr dirty="0">
              <a:latin typeface="+mj-lt"/>
            </a:endParaRPr>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OTHERS</a:t>
            </a:r>
            <a:endParaRPr dirty="0"/>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err="1">
                <a:latin typeface="+mj-lt"/>
              </a:rPr>
              <a:t>Giới</a:t>
            </a:r>
            <a:r>
              <a:rPr lang="en-US" dirty="0">
                <a:latin typeface="+mj-lt"/>
              </a:rPr>
              <a:t> </a:t>
            </a:r>
            <a:r>
              <a:rPr lang="en-US" dirty="0" err="1">
                <a:latin typeface="+mj-lt"/>
              </a:rPr>
              <a:t>thiệu</a:t>
            </a:r>
            <a:r>
              <a:rPr lang="en-US" dirty="0">
                <a:latin typeface="+mj-lt"/>
              </a:rPr>
              <a:t> </a:t>
            </a:r>
            <a:r>
              <a:rPr lang="en-US" dirty="0" err="1">
                <a:latin typeface="+mj-lt"/>
              </a:rPr>
              <a:t>các</a:t>
            </a:r>
            <a:r>
              <a:rPr lang="en-US" dirty="0">
                <a:latin typeface="+mj-lt"/>
              </a:rPr>
              <a:t> </a:t>
            </a:r>
            <a:r>
              <a:rPr lang="en-US" dirty="0" err="1">
                <a:latin typeface="+mj-lt"/>
              </a:rPr>
              <a:t>bài</a:t>
            </a:r>
            <a:r>
              <a:rPr lang="en-US" dirty="0">
                <a:latin typeface="+mj-lt"/>
              </a:rPr>
              <a:t> </a:t>
            </a:r>
            <a:r>
              <a:rPr lang="en-US" dirty="0" err="1">
                <a:latin typeface="+mj-lt"/>
              </a:rPr>
              <a:t>toán</a:t>
            </a:r>
            <a:r>
              <a:rPr lang="en-US" dirty="0">
                <a:latin typeface="+mj-lt"/>
              </a:rPr>
              <a:t> </a:t>
            </a:r>
            <a:r>
              <a:rPr lang="en-US" dirty="0" err="1">
                <a:latin typeface="+mj-lt"/>
              </a:rPr>
              <a:t>dự</a:t>
            </a:r>
            <a:r>
              <a:rPr lang="en-US" dirty="0">
                <a:latin typeface="+mj-lt"/>
              </a:rPr>
              <a:t> </a:t>
            </a:r>
            <a:r>
              <a:rPr lang="en-US" dirty="0" err="1">
                <a:latin typeface="+mj-lt"/>
              </a:rPr>
              <a:t>báo</a:t>
            </a:r>
            <a:r>
              <a:rPr lang="en-US" dirty="0">
                <a:latin typeface="+mj-lt"/>
              </a:rPr>
              <a:t>, </a:t>
            </a:r>
            <a:r>
              <a:rPr lang="en-US" dirty="0" err="1">
                <a:latin typeface="+mj-lt"/>
              </a:rPr>
              <a:t>dự</a:t>
            </a:r>
            <a:r>
              <a:rPr lang="en-US" dirty="0">
                <a:latin typeface="+mj-lt"/>
              </a:rPr>
              <a:t> </a:t>
            </a:r>
            <a:r>
              <a:rPr lang="en-US" dirty="0" err="1">
                <a:latin typeface="+mj-lt"/>
              </a:rPr>
              <a:t>đoán</a:t>
            </a:r>
            <a:r>
              <a:rPr lang="en-US" dirty="0">
                <a:latin typeface="+mj-lt"/>
              </a:rPr>
              <a:t> </a:t>
            </a:r>
            <a:r>
              <a:rPr lang="en-US" dirty="0" err="1">
                <a:latin typeface="+mj-lt"/>
              </a:rPr>
              <a:t>và</a:t>
            </a:r>
            <a:r>
              <a:rPr lang="en-US" dirty="0">
                <a:latin typeface="+mj-lt"/>
              </a:rPr>
              <a:t> </a:t>
            </a:r>
            <a:r>
              <a:rPr lang="en-US" dirty="0" err="1">
                <a:latin typeface="+mj-lt"/>
              </a:rPr>
              <a:t>những</a:t>
            </a:r>
            <a:r>
              <a:rPr lang="en-US" dirty="0">
                <a:latin typeface="+mj-lt"/>
              </a:rPr>
              <a:t> </a:t>
            </a:r>
            <a:r>
              <a:rPr lang="en-US" dirty="0" err="1">
                <a:latin typeface="+mj-lt"/>
              </a:rPr>
              <a:t>công</a:t>
            </a:r>
            <a:r>
              <a:rPr lang="en-US" dirty="0">
                <a:latin typeface="+mj-lt"/>
              </a:rPr>
              <a:t> </a:t>
            </a:r>
            <a:r>
              <a:rPr lang="en-US" dirty="0" err="1">
                <a:latin typeface="+mj-lt"/>
              </a:rPr>
              <a:t>cụ</a:t>
            </a:r>
            <a:r>
              <a:rPr lang="en-US" dirty="0">
                <a:latin typeface="+mj-lt"/>
              </a:rPr>
              <a:t> </a:t>
            </a:r>
            <a:r>
              <a:rPr lang="en-US" dirty="0" err="1">
                <a:latin typeface="+mj-lt"/>
              </a:rPr>
              <a:t>hỗ</a:t>
            </a:r>
            <a:r>
              <a:rPr lang="en-US" dirty="0">
                <a:latin typeface="+mj-lt"/>
              </a:rPr>
              <a:t> </a:t>
            </a:r>
            <a:r>
              <a:rPr lang="en-US" dirty="0" err="1">
                <a:latin typeface="+mj-lt"/>
              </a:rPr>
              <a:t>trợ</a:t>
            </a:r>
            <a:r>
              <a:rPr lang="en-US" dirty="0">
                <a:latin typeface="+mj-lt"/>
              </a:rPr>
              <a:t> AI.</a:t>
            </a:r>
            <a:endParaRPr dirty="0">
              <a:latin typeface="+mj-lt"/>
            </a:endParaRP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p:nvPr/>
        </p:nvCxnSpPr>
        <p:spPr>
          <a:xfrm>
            <a:off x="2635538"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867400" y="1962150"/>
            <a:ext cx="3505201" cy="573088"/>
          </a:xfrm>
        </p:spPr>
        <p:txBody>
          <a:bodyPr/>
          <a:lstStyle/>
          <a:p>
            <a:pPr algn="ctr"/>
            <a:r>
              <a:rPr lang="en-US" dirty="0"/>
              <a:t>SEMI–SUPERVISED LEARNING</a:t>
            </a:r>
          </a:p>
        </p:txBody>
      </p:sp>
      <p:sp>
        <p:nvSpPr>
          <p:cNvPr id="42" name="Title 5"/>
          <p:cNvSpPr txBox="1">
            <a:spLocks/>
          </p:cNvSpPr>
          <p:nvPr/>
        </p:nvSpPr>
        <p:spPr>
          <a:xfrm>
            <a:off x="0" y="1962150"/>
            <a:ext cx="3429000" cy="57308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3F3F3"/>
              </a:buClr>
              <a:buSzPts val="2800"/>
              <a:buFont typeface="Rajdhani"/>
              <a:buNone/>
              <a:tabLst/>
              <a:defRPr/>
            </a:pPr>
            <a:r>
              <a:rPr kumimoji="0" lang="en-US" sz="2800" b="1" i="0" u="none" strike="noStrike" kern="0" cap="none" spc="0" normalizeH="0" baseline="0" noProof="0" dirty="0">
                <a:ln>
                  <a:noFill/>
                </a:ln>
                <a:solidFill>
                  <a:srgbClr val="F3F3F3"/>
                </a:solidFill>
                <a:effectLst/>
                <a:uLnTx/>
                <a:uFillTx/>
                <a:latin typeface="Rajdhani"/>
                <a:ea typeface="Rajdhani"/>
                <a:cs typeface="Rajdhani"/>
                <a:sym typeface="Rajdhani"/>
              </a:rPr>
              <a:t>UNSUPERVISED LEARNING</a:t>
            </a:r>
          </a:p>
        </p:txBody>
      </p:sp>
      <p:sp>
        <p:nvSpPr>
          <p:cNvPr id="43" name="Title 5"/>
          <p:cNvSpPr txBox="1">
            <a:spLocks/>
          </p:cNvSpPr>
          <p:nvPr/>
        </p:nvSpPr>
        <p:spPr>
          <a:xfrm>
            <a:off x="3352800" y="1962150"/>
            <a:ext cx="2370137" cy="57308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3F3F3"/>
              </a:buClr>
              <a:buSzPts val="2800"/>
              <a:buFont typeface="Rajdhani"/>
              <a:buNone/>
              <a:tabLst/>
              <a:defRPr/>
            </a:pPr>
            <a:r>
              <a:rPr kumimoji="0" lang="en-US" sz="2800" b="1" i="0" u="none" strike="noStrike" kern="0" cap="none" spc="0" normalizeH="0" baseline="0" noProof="0" dirty="0">
                <a:ln>
                  <a:noFill/>
                </a:ln>
                <a:solidFill>
                  <a:srgbClr val="F3F3F3"/>
                </a:solidFill>
                <a:effectLst/>
                <a:uLnTx/>
                <a:uFillTx/>
                <a:latin typeface="Rajdhani"/>
                <a:ea typeface="Rajdhani"/>
                <a:cs typeface="Rajdhani"/>
                <a:sym typeface="Rajdhani"/>
              </a:rPr>
              <a:t>SUPERVISED LEARNING</a:t>
            </a:r>
          </a:p>
        </p:txBody>
      </p:sp>
      <p:sp>
        <p:nvSpPr>
          <p:cNvPr id="44" name="Plus 43"/>
          <p:cNvSpPr/>
          <p:nvPr/>
        </p:nvSpPr>
        <p:spPr>
          <a:xfrm>
            <a:off x="2819400" y="2114550"/>
            <a:ext cx="685800" cy="685800"/>
          </a:xfrm>
          <a:prstGeom prst="mathPlus">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Equal 44"/>
          <p:cNvSpPr/>
          <p:nvPr/>
        </p:nvSpPr>
        <p:spPr>
          <a:xfrm>
            <a:off x="5486400" y="2114550"/>
            <a:ext cx="685800" cy="609600"/>
          </a:xfrm>
          <a:prstGeom prst="mathEqual">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762000" y="438150"/>
            <a:ext cx="7704137" cy="573087"/>
          </a:xfrm>
        </p:spPr>
        <p:txBody>
          <a:bodyPr/>
          <a:lstStyle/>
          <a:p>
            <a:pPr algn="ctr"/>
            <a:r>
              <a:rPr lang="en-US" dirty="0"/>
              <a:t>REINFORCEMENT LEARNING</a:t>
            </a:r>
          </a:p>
        </p:txBody>
      </p:sp>
      <p:sp>
        <p:nvSpPr>
          <p:cNvPr id="7" name="Text Placeholder 6"/>
          <p:cNvSpPr>
            <a:spLocks noGrp="1"/>
          </p:cNvSpPr>
          <p:nvPr>
            <p:ph type="body" idx="4294967295"/>
          </p:nvPr>
        </p:nvSpPr>
        <p:spPr>
          <a:xfrm>
            <a:off x="990600" y="1200150"/>
            <a:ext cx="7702550" cy="3416300"/>
          </a:xfrm>
          <a:noFill/>
        </p:spPr>
        <p:txBody>
          <a:bodyPr/>
          <a:lstStyle/>
          <a:p>
            <a:pPr>
              <a:lnSpc>
                <a:spcPct val="150000"/>
              </a:lnSpc>
              <a:buClr>
                <a:schemeClr val="tx2"/>
              </a:buClr>
              <a:buSzPct val="150000"/>
              <a:buFont typeface="Arial" pitchFamily="34" charset="0"/>
              <a:buChar char="•"/>
            </a:pPr>
            <a:r>
              <a:rPr lang="en-US" sz="1600" dirty="0" err="1">
                <a:latin typeface="+mj-lt"/>
              </a:rPr>
              <a:t>Phụ</a:t>
            </a:r>
            <a:r>
              <a:rPr lang="en-US" sz="1600" dirty="0">
                <a:latin typeface="+mj-lt"/>
              </a:rPr>
              <a:t> </a:t>
            </a:r>
            <a:r>
              <a:rPr lang="en-US" sz="1600" dirty="0" err="1">
                <a:latin typeface="+mj-lt"/>
              </a:rPr>
              <a:t>thuộc</a:t>
            </a:r>
            <a:r>
              <a:rPr lang="en-US" sz="1600" dirty="0">
                <a:latin typeface="+mj-lt"/>
              </a:rPr>
              <a:t> </a:t>
            </a:r>
            <a:r>
              <a:rPr lang="en-US" sz="1600" dirty="0" err="1">
                <a:latin typeface="+mj-lt"/>
              </a:rPr>
              <a:t>thuật</a:t>
            </a:r>
            <a:r>
              <a:rPr lang="en-US" sz="1600" dirty="0">
                <a:latin typeface="+mj-lt"/>
              </a:rPr>
              <a:t> </a:t>
            </a:r>
            <a:r>
              <a:rPr lang="en-US" sz="1600" dirty="0" err="1">
                <a:latin typeface="+mj-lt"/>
              </a:rPr>
              <a:t>toán</a:t>
            </a:r>
            <a:r>
              <a:rPr lang="en-US" sz="1600" dirty="0">
                <a:latin typeface="+mj-lt"/>
              </a:rPr>
              <a:t>, </a:t>
            </a:r>
            <a:r>
              <a:rPr lang="en-US" sz="1600" dirty="0" err="1">
                <a:latin typeface="+mj-lt"/>
              </a:rPr>
              <a:t>mô</a:t>
            </a:r>
            <a:r>
              <a:rPr lang="en-US" sz="1600" dirty="0">
                <a:latin typeface="+mj-lt"/>
              </a:rPr>
              <a:t> </a:t>
            </a:r>
            <a:r>
              <a:rPr lang="en-US" sz="1600" dirty="0" err="1">
                <a:latin typeface="+mj-lt"/>
              </a:rPr>
              <a:t>hình</a:t>
            </a:r>
            <a:r>
              <a:rPr lang="en-US" sz="1600" dirty="0">
                <a:latin typeface="+mj-lt"/>
              </a:rPr>
              <a:t> </a:t>
            </a:r>
            <a:r>
              <a:rPr lang="en-US" sz="1600" dirty="0" err="1">
                <a:latin typeface="+mj-lt"/>
              </a:rPr>
              <a:t>đã</a:t>
            </a:r>
            <a:r>
              <a:rPr lang="en-US" sz="1600" dirty="0">
                <a:latin typeface="+mj-lt"/>
              </a:rPr>
              <a:t> </a:t>
            </a:r>
            <a:r>
              <a:rPr lang="en-US" sz="1600" dirty="0" err="1">
                <a:latin typeface="+mj-lt"/>
              </a:rPr>
              <a:t>thiết</a:t>
            </a:r>
            <a:r>
              <a:rPr lang="en-US" sz="1600" dirty="0">
                <a:latin typeface="+mj-lt"/>
              </a:rPr>
              <a:t> </a:t>
            </a:r>
            <a:r>
              <a:rPr lang="en-US" sz="1600" dirty="0" err="1">
                <a:latin typeface="+mj-lt"/>
              </a:rPr>
              <a:t>lập</a:t>
            </a:r>
            <a:r>
              <a:rPr lang="en-US" sz="1600" dirty="0">
                <a:latin typeface="+mj-lt"/>
              </a:rPr>
              <a:t>.</a:t>
            </a:r>
          </a:p>
          <a:p>
            <a:pPr>
              <a:lnSpc>
                <a:spcPct val="150000"/>
              </a:lnSpc>
              <a:buClr>
                <a:schemeClr val="tx2"/>
              </a:buClr>
              <a:buSzPct val="150000"/>
              <a:buFont typeface="Arial" pitchFamily="34" charset="0"/>
              <a:buChar char="•"/>
            </a:pPr>
            <a:r>
              <a:rPr lang="en-US" sz="1600" dirty="0" err="1">
                <a:latin typeface="+mj-lt"/>
              </a:rPr>
              <a:t>Thiết</a:t>
            </a:r>
            <a:r>
              <a:rPr lang="en-US" sz="1600" dirty="0">
                <a:latin typeface="+mj-lt"/>
              </a:rPr>
              <a:t> </a:t>
            </a:r>
            <a:r>
              <a:rPr lang="en-US" sz="1600" dirty="0" err="1">
                <a:latin typeface="+mj-lt"/>
              </a:rPr>
              <a:t>lập</a:t>
            </a:r>
            <a:r>
              <a:rPr lang="en-US" sz="1600" dirty="0">
                <a:latin typeface="+mj-lt"/>
              </a:rPr>
              <a:t> </a:t>
            </a:r>
            <a:r>
              <a:rPr lang="en-US" sz="1600" dirty="0" err="1">
                <a:latin typeface="+mj-lt"/>
              </a:rPr>
              <a:t>cơ</a:t>
            </a:r>
            <a:r>
              <a:rPr lang="en-US" sz="1600" dirty="0">
                <a:latin typeface="+mj-lt"/>
              </a:rPr>
              <a:t> </a:t>
            </a:r>
            <a:r>
              <a:rPr lang="en-US" sz="1600" dirty="0" err="1">
                <a:latin typeface="+mj-lt"/>
              </a:rPr>
              <a:t>chế</a:t>
            </a:r>
            <a:r>
              <a:rPr lang="en-US" sz="1600" dirty="0">
                <a:latin typeface="+mj-lt"/>
              </a:rPr>
              <a:t> “</a:t>
            </a:r>
            <a:r>
              <a:rPr lang="en-US" sz="1600" dirty="0" err="1">
                <a:latin typeface="+mj-lt"/>
              </a:rPr>
              <a:t>Thưởng</a:t>
            </a:r>
            <a:r>
              <a:rPr lang="en-US" sz="1600" dirty="0">
                <a:latin typeface="+mj-lt"/>
              </a:rPr>
              <a:t>” </a:t>
            </a:r>
            <a:r>
              <a:rPr lang="en-US" sz="1600" dirty="0" err="1">
                <a:latin typeface="+mj-lt"/>
              </a:rPr>
              <a:t>và</a:t>
            </a:r>
            <a:r>
              <a:rPr lang="en-US" sz="1600" dirty="0">
                <a:latin typeface="+mj-lt"/>
              </a:rPr>
              <a:t> “</a:t>
            </a:r>
            <a:r>
              <a:rPr lang="en-US" sz="1600" dirty="0" err="1">
                <a:latin typeface="+mj-lt"/>
              </a:rPr>
              <a:t>Phạt</a:t>
            </a:r>
            <a:r>
              <a:rPr lang="en-US" sz="1600" dirty="0">
                <a:latin typeface="+mj-lt"/>
              </a:rPr>
              <a:t>”.</a:t>
            </a:r>
          </a:p>
          <a:p>
            <a:pPr>
              <a:lnSpc>
                <a:spcPct val="150000"/>
              </a:lnSpc>
              <a:buClr>
                <a:schemeClr val="tx2"/>
              </a:buClr>
              <a:buSzPct val="150000"/>
              <a:buFont typeface="Arial" pitchFamily="34" charset="0"/>
              <a:buChar char="•"/>
            </a:pPr>
            <a:r>
              <a:rPr lang="en-US" sz="1600" dirty="0" err="1">
                <a:latin typeface="+mj-lt"/>
              </a:rPr>
              <a:t>Máy</a:t>
            </a:r>
            <a:r>
              <a:rPr lang="en-US" sz="1600" dirty="0">
                <a:latin typeface="+mj-lt"/>
              </a:rPr>
              <a:t> </a:t>
            </a:r>
            <a:r>
              <a:rPr lang="en-US" sz="1600" dirty="0" err="1">
                <a:latin typeface="+mj-lt"/>
              </a:rPr>
              <a:t>sẽ</a:t>
            </a:r>
            <a:r>
              <a:rPr lang="en-US" sz="1600" dirty="0">
                <a:latin typeface="+mj-lt"/>
              </a:rPr>
              <a:t> </a:t>
            </a:r>
            <a:r>
              <a:rPr lang="en-US" sz="1600" dirty="0" err="1">
                <a:latin typeface="+mj-lt"/>
              </a:rPr>
              <a:t>được</a:t>
            </a:r>
            <a:r>
              <a:rPr lang="en-US" sz="1600" dirty="0">
                <a:latin typeface="+mj-lt"/>
              </a:rPr>
              <a:t> </a:t>
            </a:r>
            <a:r>
              <a:rPr lang="en-US" sz="1600" dirty="0" err="1">
                <a:latin typeface="+mj-lt"/>
              </a:rPr>
              <a:t>huấn</a:t>
            </a:r>
            <a:r>
              <a:rPr lang="en-US" sz="1600" dirty="0">
                <a:latin typeface="+mj-lt"/>
              </a:rPr>
              <a:t> </a:t>
            </a:r>
            <a:r>
              <a:rPr lang="en-US" sz="1600" dirty="0" err="1">
                <a:latin typeface="+mj-lt"/>
              </a:rPr>
              <a:t>luyện</a:t>
            </a:r>
            <a:r>
              <a:rPr lang="en-US" sz="1600" dirty="0">
                <a:latin typeface="+mj-lt"/>
              </a:rPr>
              <a:t> </a:t>
            </a:r>
            <a:r>
              <a:rPr lang="en-US" sz="1600" dirty="0" err="1">
                <a:latin typeface="+mj-lt"/>
              </a:rPr>
              <a:t>phát</a:t>
            </a:r>
            <a:r>
              <a:rPr lang="en-US" sz="1600" dirty="0">
                <a:latin typeface="+mj-lt"/>
              </a:rPr>
              <a:t> </a:t>
            </a:r>
            <a:r>
              <a:rPr lang="en-US" sz="1600" dirty="0" err="1">
                <a:latin typeface="+mj-lt"/>
              </a:rPr>
              <a:t>triển</a:t>
            </a:r>
            <a:r>
              <a:rPr lang="en-US" sz="1600" dirty="0">
                <a:latin typeface="+mj-lt"/>
              </a:rPr>
              <a:t> </a:t>
            </a:r>
            <a:r>
              <a:rPr lang="en-US" sz="1600" dirty="0" err="1">
                <a:latin typeface="+mj-lt"/>
              </a:rPr>
              <a:t>để</a:t>
            </a:r>
            <a:r>
              <a:rPr lang="en-US" sz="1600" dirty="0">
                <a:latin typeface="+mj-lt"/>
              </a:rPr>
              <a:t> </a:t>
            </a:r>
            <a:r>
              <a:rPr lang="en-US" sz="1600" dirty="0" err="1">
                <a:latin typeface="+mj-lt"/>
              </a:rPr>
              <a:t>được</a:t>
            </a:r>
            <a:r>
              <a:rPr lang="en-US" sz="1600" dirty="0">
                <a:latin typeface="+mj-lt"/>
              </a:rPr>
              <a:t> “</a:t>
            </a:r>
            <a:r>
              <a:rPr lang="en-US" sz="1600" dirty="0" err="1">
                <a:latin typeface="+mj-lt"/>
              </a:rPr>
              <a:t>Thưởng</a:t>
            </a:r>
            <a:r>
              <a:rPr lang="en-US" sz="1600" dirty="0">
                <a:latin typeface="+mj-lt"/>
              </a:rPr>
              <a:t>” </a:t>
            </a:r>
            <a:r>
              <a:rPr lang="en-US" sz="1600" dirty="0" err="1">
                <a:latin typeface="+mj-lt"/>
              </a:rPr>
              <a:t>nhiều</a:t>
            </a:r>
            <a:r>
              <a:rPr lang="en-US" sz="1600" dirty="0">
                <a:latin typeface="+mj-lt"/>
              </a:rPr>
              <a:t> </a:t>
            </a:r>
            <a:r>
              <a:rPr lang="en-US" sz="1600" dirty="0" err="1">
                <a:latin typeface="+mj-lt"/>
              </a:rPr>
              <a:t>nhất</a:t>
            </a:r>
            <a:r>
              <a:rPr lang="en-US" sz="1600" dirty="0">
                <a:latin typeface="+mj-lt"/>
              </a:rPr>
              <a:t> </a:t>
            </a:r>
            <a:r>
              <a:rPr lang="en-US" sz="1600" dirty="0" err="1">
                <a:latin typeface="+mj-lt"/>
              </a:rPr>
              <a:t>có</a:t>
            </a:r>
            <a:r>
              <a:rPr lang="en-US" sz="1600" dirty="0">
                <a:latin typeface="+mj-lt"/>
              </a:rPr>
              <a:t> </a:t>
            </a:r>
            <a:r>
              <a:rPr lang="en-US" sz="1600" dirty="0" err="1">
                <a:latin typeface="+mj-lt"/>
              </a:rPr>
              <a:t>thể</a:t>
            </a:r>
            <a:r>
              <a:rPr lang="en-US" sz="1600" dirty="0">
                <a:latin typeface="+mj-lt"/>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DEEP LEARNING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838200" y="438150"/>
            <a:ext cx="7704137" cy="573087"/>
          </a:xfrm>
        </p:spPr>
        <p:txBody>
          <a:bodyPr/>
          <a:lstStyle/>
          <a:p>
            <a:pPr algn="ctr"/>
            <a:r>
              <a:rPr lang="en-US" dirty="0"/>
              <a:t>DEEP LEARNING</a:t>
            </a:r>
          </a:p>
        </p:txBody>
      </p:sp>
      <p:sp>
        <p:nvSpPr>
          <p:cNvPr id="7" name="Text Placeholder 6"/>
          <p:cNvSpPr>
            <a:spLocks noGrp="1"/>
          </p:cNvSpPr>
          <p:nvPr>
            <p:ph type="body" idx="4294967295"/>
          </p:nvPr>
        </p:nvSpPr>
        <p:spPr>
          <a:xfrm>
            <a:off x="685800" y="1200150"/>
            <a:ext cx="3581400" cy="3416300"/>
          </a:xfrm>
          <a:noFill/>
          <a:ln>
            <a:noFill/>
          </a:ln>
        </p:spPr>
        <p:txBody>
          <a:bodyPr/>
          <a:lstStyle/>
          <a:p>
            <a:pPr algn="just">
              <a:lnSpc>
                <a:spcPct val="150000"/>
              </a:lnSpc>
              <a:buClr>
                <a:schemeClr val="tx2"/>
              </a:buClr>
              <a:buSzPct val="100000"/>
            </a:pPr>
            <a:r>
              <a:rPr lang="en-US" sz="1800" dirty="0" err="1">
                <a:latin typeface="+mj-lt"/>
              </a:rPr>
              <a:t>Dựa</a:t>
            </a:r>
            <a:r>
              <a:rPr lang="en-US" sz="1800" dirty="0">
                <a:latin typeface="+mj-lt"/>
              </a:rPr>
              <a:t> </a:t>
            </a:r>
            <a:r>
              <a:rPr lang="en-US" sz="1800" dirty="0" err="1">
                <a:latin typeface="+mj-lt"/>
              </a:rPr>
              <a:t>trên</a:t>
            </a:r>
            <a:r>
              <a:rPr lang="en-US" sz="1800" dirty="0">
                <a:latin typeface="+mj-lt"/>
              </a:rPr>
              <a:t> </a:t>
            </a:r>
            <a:r>
              <a:rPr lang="en-US" sz="1800" dirty="0" err="1">
                <a:latin typeface="+mj-lt"/>
              </a:rPr>
              <a:t>cấu</a:t>
            </a:r>
            <a:r>
              <a:rPr lang="en-US" sz="1800" dirty="0">
                <a:latin typeface="+mj-lt"/>
              </a:rPr>
              <a:t> </a:t>
            </a:r>
            <a:r>
              <a:rPr lang="en-US" sz="1800" dirty="0" err="1">
                <a:latin typeface="+mj-lt"/>
              </a:rPr>
              <a:t>trúc</a:t>
            </a:r>
            <a:r>
              <a:rPr lang="en-US" sz="1800" dirty="0">
                <a:latin typeface="+mj-lt"/>
              </a:rPr>
              <a:t> </a:t>
            </a:r>
            <a:r>
              <a:rPr lang="en-US" sz="1800" dirty="0" err="1">
                <a:latin typeface="+mj-lt"/>
              </a:rPr>
              <a:t>và</a:t>
            </a:r>
            <a:r>
              <a:rPr lang="en-US" sz="1800" dirty="0">
                <a:latin typeface="+mj-lt"/>
              </a:rPr>
              <a:t> </a:t>
            </a:r>
            <a:r>
              <a:rPr lang="en-US" sz="1800" dirty="0" err="1">
                <a:latin typeface="+mj-lt"/>
              </a:rPr>
              <a:t>chức</a:t>
            </a:r>
            <a:r>
              <a:rPr lang="en-US" sz="1800" dirty="0">
                <a:latin typeface="+mj-lt"/>
              </a:rPr>
              <a:t> </a:t>
            </a:r>
            <a:r>
              <a:rPr lang="en-US" sz="1800" dirty="0" err="1">
                <a:latin typeface="+mj-lt"/>
              </a:rPr>
              <a:t>năng</a:t>
            </a:r>
            <a:r>
              <a:rPr lang="en-US" sz="1800" dirty="0">
                <a:latin typeface="+mj-lt"/>
              </a:rPr>
              <a:t> </a:t>
            </a:r>
            <a:r>
              <a:rPr lang="en-US" sz="1800" dirty="0" err="1">
                <a:latin typeface="+mj-lt"/>
              </a:rPr>
              <a:t>của</a:t>
            </a:r>
            <a:r>
              <a:rPr lang="en-US" sz="1800" dirty="0">
                <a:latin typeface="+mj-lt"/>
              </a:rPr>
              <a:t> </a:t>
            </a:r>
            <a:r>
              <a:rPr lang="en-US" sz="1800" dirty="0" err="1">
                <a:latin typeface="+mj-lt"/>
              </a:rPr>
              <a:t>não</a:t>
            </a:r>
            <a:r>
              <a:rPr lang="en-US" sz="1800" dirty="0">
                <a:latin typeface="+mj-lt"/>
              </a:rPr>
              <a:t> </a:t>
            </a:r>
            <a:r>
              <a:rPr lang="en-US" sz="1800" dirty="0" err="1">
                <a:latin typeface="+mj-lt"/>
              </a:rPr>
              <a:t>bộ</a:t>
            </a:r>
            <a:r>
              <a:rPr lang="en-US" sz="1800" dirty="0">
                <a:latin typeface="+mj-lt"/>
              </a:rPr>
              <a:t> con </a:t>
            </a:r>
            <a:r>
              <a:rPr lang="en-US" sz="1800" dirty="0" err="1">
                <a:latin typeface="+mj-lt"/>
              </a:rPr>
              <a:t>người</a:t>
            </a:r>
            <a:r>
              <a:rPr lang="en-US" sz="1800" dirty="0">
                <a:latin typeface="+mj-lt"/>
              </a:rPr>
              <a:t>.</a:t>
            </a:r>
          </a:p>
          <a:p>
            <a:pPr algn="just">
              <a:lnSpc>
                <a:spcPct val="150000"/>
              </a:lnSpc>
              <a:buClr>
                <a:schemeClr val="tx2"/>
              </a:buClr>
              <a:buSzPct val="100000"/>
            </a:pPr>
            <a:r>
              <a:rPr lang="en-US" sz="1800" dirty="0" err="1">
                <a:latin typeface="+mj-lt"/>
              </a:rPr>
              <a:t>Được</a:t>
            </a:r>
            <a:r>
              <a:rPr lang="en-US" sz="1800" dirty="0">
                <a:latin typeface="+mj-lt"/>
              </a:rPr>
              <a:t> </a:t>
            </a:r>
            <a:r>
              <a:rPr lang="en-US" sz="1800" dirty="0" err="1">
                <a:latin typeface="+mj-lt"/>
              </a:rPr>
              <a:t>gọi</a:t>
            </a:r>
            <a:r>
              <a:rPr lang="en-US" sz="1800" dirty="0">
                <a:latin typeface="+mj-lt"/>
              </a:rPr>
              <a:t> </a:t>
            </a:r>
            <a:r>
              <a:rPr lang="en-US" sz="1800" dirty="0" err="1">
                <a:latin typeface="+mj-lt"/>
              </a:rPr>
              <a:t>là</a:t>
            </a:r>
            <a:r>
              <a:rPr lang="en-US" sz="1800" dirty="0">
                <a:latin typeface="+mj-lt"/>
              </a:rPr>
              <a:t> </a:t>
            </a:r>
            <a:r>
              <a:rPr lang="en-US" sz="1800" dirty="0" err="1">
                <a:latin typeface="+mj-lt"/>
              </a:rPr>
              <a:t>mạng</a:t>
            </a:r>
            <a:r>
              <a:rPr lang="en-US" sz="1800" dirty="0">
                <a:latin typeface="+mj-lt"/>
              </a:rPr>
              <a:t> neural </a:t>
            </a:r>
            <a:r>
              <a:rPr lang="en-US" sz="1800" dirty="0" err="1">
                <a:latin typeface="+mj-lt"/>
              </a:rPr>
              <a:t>nhân</a:t>
            </a:r>
            <a:r>
              <a:rPr lang="en-US" sz="1800" dirty="0">
                <a:latin typeface="+mj-lt"/>
              </a:rPr>
              <a:t> </a:t>
            </a:r>
            <a:r>
              <a:rPr lang="en-US" sz="1800" dirty="0" err="1">
                <a:latin typeface="+mj-lt"/>
              </a:rPr>
              <a:t>tạo</a:t>
            </a:r>
            <a:r>
              <a:rPr lang="en-US" sz="1800" dirty="0">
                <a:latin typeface="+mj-lt"/>
              </a:rPr>
              <a:t>.</a:t>
            </a:r>
          </a:p>
        </p:txBody>
      </p:sp>
      <p:sp>
        <p:nvSpPr>
          <p:cNvPr id="4" name="Oval 3"/>
          <p:cNvSpPr/>
          <p:nvPr/>
        </p:nvSpPr>
        <p:spPr>
          <a:xfrm>
            <a:off x="5334000" y="1123950"/>
            <a:ext cx="3124200" cy="3124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dirty="0">
                <a:solidFill>
                  <a:schemeClr val="tx2"/>
                </a:solidFill>
              </a:rPr>
              <a:t>Artificial Intelligence</a:t>
            </a:r>
          </a:p>
        </p:txBody>
      </p:sp>
      <p:sp>
        <p:nvSpPr>
          <p:cNvPr id="5" name="Oval 4"/>
          <p:cNvSpPr/>
          <p:nvPr/>
        </p:nvSpPr>
        <p:spPr>
          <a:xfrm>
            <a:off x="5715000" y="1962150"/>
            <a:ext cx="2438400" cy="2133600"/>
          </a:xfrm>
          <a:prstGeom prst="ellipse">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b="1" dirty="0">
                <a:solidFill>
                  <a:schemeClr val="tx2"/>
                </a:solidFill>
              </a:rPr>
              <a:t>Machine Learning</a:t>
            </a:r>
          </a:p>
        </p:txBody>
      </p:sp>
      <p:sp>
        <p:nvSpPr>
          <p:cNvPr id="8" name="Oval 7"/>
          <p:cNvSpPr/>
          <p:nvPr/>
        </p:nvSpPr>
        <p:spPr>
          <a:xfrm>
            <a:off x="6172200" y="2800350"/>
            <a:ext cx="1524000" cy="1219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b="1" dirty="0">
                <a:solidFill>
                  <a:schemeClr val="tx2"/>
                </a:solidFill>
              </a:rPr>
              <a:t>Deep Learning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6858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ARTIFICIAL NEURAL NETWORK</a:t>
            </a:r>
            <a:endParaRPr dirty="0"/>
          </a:p>
        </p:txBody>
      </p:sp>
      <p:grpSp>
        <p:nvGrpSpPr>
          <p:cNvPr id="407" name="Google Shape;407;p32"/>
          <p:cNvGrpSpPr/>
          <p:nvPr/>
        </p:nvGrpSpPr>
        <p:grpSpPr>
          <a:xfrm>
            <a:off x="228600" y="1657350"/>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Right Arrow 238"/>
          <p:cNvSpPr/>
          <p:nvPr/>
        </p:nvSpPr>
        <p:spPr>
          <a:xfrm>
            <a:off x="2590800" y="2343150"/>
            <a:ext cx="1143000" cy="4572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40" name="Oval 239"/>
          <p:cNvSpPr/>
          <p:nvPr/>
        </p:nvSpPr>
        <p:spPr>
          <a:xfrm>
            <a:off x="4267200" y="16573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1" name="Oval 240"/>
          <p:cNvSpPr/>
          <p:nvPr/>
        </p:nvSpPr>
        <p:spPr>
          <a:xfrm>
            <a:off x="4267200" y="25717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2" name="Oval 241"/>
          <p:cNvSpPr/>
          <p:nvPr/>
        </p:nvSpPr>
        <p:spPr>
          <a:xfrm>
            <a:off x="4267200" y="34861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3" name="Oval 242"/>
          <p:cNvSpPr/>
          <p:nvPr/>
        </p:nvSpPr>
        <p:spPr>
          <a:xfrm>
            <a:off x="6019800" y="12001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4" name="Oval 243"/>
          <p:cNvSpPr/>
          <p:nvPr/>
        </p:nvSpPr>
        <p:spPr>
          <a:xfrm>
            <a:off x="6019800" y="21145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5" name="Oval 244"/>
          <p:cNvSpPr/>
          <p:nvPr/>
        </p:nvSpPr>
        <p:spPr>
          <a:xfrm>
            <a:off x="6019800" y="31051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6" name="Oval 245"/>
          <p:cNvSpPr/>
          <p:nvPr/>
        </p:nvSpPr>
        <p:spPr>
          <a:xfrm>
            <a:off x="6019800" y="40957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7" name="Oval 246"/>
          <p:cNvSpPr/>
          <p:nvPr/>
        </p:nvSpPr>
        <p:spPr>
          <a:xfrm>
            <a:off x="7620000" y="18859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8" name="Oval 247"/>
          <p:cNvSpPr/>
          <p:nvPr/>
        </p:nvSpPr>
        <p:spPr>
          <a:xfrm>
            <a:off x="7620000" y="2952750"/>
            <a:ext cx="609600" cy="6096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50" name="Straight Arrow Connector 249"/>
          <p:cNvCxnSpPr>
            <a:stCxn id="240" idx="6"/>
            <a:endCxn id="243" idx="2"/>
          </p:cNvCxnSpPr>
          <p:nvPr/>
        </p:nvCxnSpPr>
        <p:spPr>
          <a:xfrm flipV="1">
            <a:off x="4876800" y="1504950"/>
            <a:ext cx="11430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2" name="Straight Arrow Connector 251"/>
          <p:cNvCxnSpPr>
            <a:stCxn id="240" idx="6"/>
            <a:endCxn id="244" idx="2"/>
          </p:cNvCxnSpPr>
          <p:nvPr/>
        </p:nvCxnSpPr>
        <p:spPr>
          <a:xfrm>
            <a:off x="4876800" y="1962150"/>
            <a:ext cx="11430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5" name="Straight Arrow Connector 254"/>
          <p:cNvCxnSpPr>
            <a:stCxn id="240" idx="6"/>
            <a:endCxn id="245" idx="2"/>
          </p:cNvCxnSpPr>
          <p:nvPr/>
        </p:nvCxnSpPr>
        <p:spPr>
          <a:xfrm>
            <a:off x="4876800" y="1962150"/>
            <a:ext cx="1143000" cy="1447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8" name="Straight Arrow Connector 257"/>
          <p:cNvCxnSpPr>
            <a:stCxn id="240" idx="6"/>
            <a:endCxn id="246" idx="2"/>
          </p:cNvCxnSpPr>
          <p:nvPr/>
        </p:nvCxnSpPr>
        <p:spPr>
          <a:xfrm>
            <a:off x="4876800" y="1962150"/>
            <a:ext cx="1143000" cy="2438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1" name="Straight Arrow Connector 260"/>
          <p:cNvCxnSpPr>
            <a:stCxn id="241" idx="6"/>
            <a:endCxn id="243" idx="2"/>
          </p:cNvCxnSpPr>
          <p:nvPr/>
        </p:nvCxnSpPr>
        <p:spPr>
          <a:xfrm flipV="1">
            <a:off x="4876800" y="1504950"/>
            <a:ext cx="1143000" cy="1371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4" name="Straight Arrow Connector 263"/>
          <p:cNvCxnSpPr>
            <a:stCxn id="241" idx="6"/>
            <a:endCxn id="244" idx="2"/>
          </p:cNvCxnSpPr>
          <p:nvPr/>
        </p:nvCxnSpPr>
        <p:spPr>
          <a:xfrm flipV="1">
            <a:off x="4876800" y="2419350"/>
            <a:ext cx="11430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7" name="Straight Arrow Connector 266"/>
          <p:cNvCxnSpPr>
            <a:stCxn id="241" idx="6"/>
            <a:endCxn id="245" idx="2"/>
          </p:cNvCxnSpPr>
          <p:nvPr/>
        </p:nvCxnSpPr>
        <p:spPr>
          <a:xfrm>
            <a:off x="4876800" y="2876550"/>
            <a:ext cx="1143000" cy="533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0" name="Straight Arrow Connector 269"/>
          <p:cNvCxnSpPr>
            <a:stCxn id="241" idx="6"/>
            <a:endCxn id="246" idx="2"/>
          </p:cNvCxnSpPr>
          <p:nvPr/>
        </p:nvCxnSpPr>
        <p:spPr>
          <a:xfrm>
            <a:off x="4876800" y="2876550"/>
            <a:ext cx="1143000" cy="1524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3" name="Straight Arrow Connector 272"/>
          <p:cNvCxnSpPr>
            <a:stCxn id="242" idx="6"/>
            <a:endCxn id="243" idx="2"/>
          </p:cNvCxnSpPr>
          <p:nvPr/>
        </p:nvCxnSpPr>
        <p:spPr>
          <a:xfrm flipV="1">
            <a:off x="4876800" y="1504950"/>
            <a:ext cx="1143000" cy="2286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6" name="Straight Arrow Connector 275"/>
          <p:cNvCxnSpPr>
            <a:stCxn id="242" idx="6"/>
            <a:endCxn id="244" idx="2"/>
          </p:cNvCxnSpPr>
          <p:nvPr/>
        </p:nvCxnSpPr>
        <p:spPr>
          <a:xfrm flipV="1">
            <a:off x="4876800" y="2419350"/>
            <a:ext cx="1143000" cy="1371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242" idx="6"/>
            <a:endCxn id="246" idx="2"/>
          </p:cNvCxnSpPr>
          <p:nvPr/>
        </p:nvCxnSpPr>
        <p:spPr>
          <a:xfrm>
            <a:off x="4876800" y="3790950"/>
            <a:ext cx="1143000" cy="609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82" name="Straight Arrow Connector 281"/>
          <p:cNvCxnSpPr>
            <a:stCxn id="242" idx="6"/>
            <a:endCxn id="245" idx="2"/>
          </p:cNvCxnSpPr>
          <p:nvPr/>
        </p:nvCxnSpPr>
        <p:spPr>
          <a:xfrm flipV="1">
            <a:off x="4876800" y="3409950"/>
            <a:ext cx="1143000" cy="381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85" name="Straight Arrow Connector 284"/>
          <p:cNvCxnSpPr>
            <a:stCxn id="243" idx="6"/>
            <a:endCxn id="247" idx="2"/>
          </p:cNvCxnSpPr>
          <p:nvPr/>
        </p:nvCxnSpPr>
        <p:spPr>
          <a:xfrm>
            <a:off x="6629400" y="1504950"/>
            <a:ext cx="990600" cy="685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88" name="Straight Arrow Connector 287"/>
          <p:cNvCxnSpPr>
            <a:stCxn id="243" idx="6"/>
            <a:endCxn id="248" idx="2"/>
          </p:cNvCxnSpPr>
          <p:nvPr/>
        </p:nvCxnSpPr>
        <p:spPr>
          <a:xfrm>
            <a:off x="6629400" y="1504950"/>
            <a:ext cx="990600" cy="1752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91" name="Straight Arrow Connector 290"/>
          <p:cNvCxnSpPr>
            <a:stCxn id="244" idx="6"/>
            <a:endCxn id="247" idx="2"/>
          </p:cNvCxnSpPr>
          <p:nvPr/>
        </p:nvCxnSpPr>
        <p:spPr>
          <a:xfrm flipV="1">
            <a:off x="6629400" y="2190750"/>
            <a:ext cx="990600" cy="228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94" name="Straight Arrow Connector 293"/>
          <p:cNvCxnSpPr>
            <a:stCxn id="244" idx="6"/>
            <a:endCxn id="248" idx="2"/>
          </p:cNvCxnSpPr>
          <p:nvPr/>
        </p:nvCxnSpPr>
        <p:spPr>
          <a:xfrm>
            <a:off x="6629400" y="2419350"/>
            <a:ext cx="990600" cy="838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97" name="Straight Arrow Connector 296"/>
          <p:cNvCxnSpPr>
            <a:stCxn id="245" idx="6"/>
            <a:endCxn id="247" idx="2"/>
          </p:cNvCxnSpPr>
          <p:nvPr/>
        </p:nvCxnSpPr>
        <p:spPr>
          <a:xfrm flipV="1">
            <a:off x="6629400" y="2190750"/>
            <a:ext cx="990600" cy="1219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0" name="Straight Arrow Connector 299"/>
          <p:cNvCxnSpPr>
            <a:stCxn id="245" idx="6"/>
            <a:endCxn id="248" idx="2"/>
          </p:cNvCxnSpPr>
          <p:nvPr/>
        </p:nvCxnSpPr>
        <p:spPr>
          <a:xfrm flipV="1">
            <a:off x="6629400" y="3257550"/>
            <a:ext cx="990600" cy="152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246" idx="6"/>
            <a:endCxn id="247" idx="2"/>
          </p:cNvCxnSpPr>
          <p:nvPr/>
        </p:nvCxnSpPr>
        <p:spPr>
          <a:xfrm flipV="1">
            <a:off x="6629400" y="2190750"/>
            <a:ext cx="990600" cy="2209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6" name="Straight Arrow Connector 305"/>
          <p:cNvCxnSpPr>
            <a:stCxn id="246" idx="6"/>
            <a:endCxn id="248" idx="2"/>
          </p:cNvCxnSpPr>
          <p:nvPr/>
        </p:nvCxnSpPr>
        <p:spPr>
          <a:xfrm flipV="1">
            <a:off x="6629400" y="3257550"/>
            <a:ext cx="990600" cy="1143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09" name="TextBox 308"/>
          <p:cNvSpPr txBox="1"/>
          <p:nvPr/>
        </p:nvSpPr>
        <p:spPr>
          <a:xfrm>
            <a:off x="4114800" y="1200150"/>
            <a:ext cx="838200" cy="338554"/>
          </a:xfrm>
          <a:prstGeom prst="rect">
            <a:avLst/>
          </a:prstGeom>
          <a:noFill/>
        </p:spPr>
        <p:txBody>
          <a:bodyPr wrap="square" rtlCol="0">
            <a:spAutoFit/>
          </a:bodyPr>
          <a:lstStyle/>
          <a:p>
            <a:pPr algn="ctr"/>
            <a:r>
              <a:rPr lang="en-US" sz="1600" b="1" dirty="0">
                <a:solidFill>
                  <a:schemeClr val="tx2"/>
                </a:solidFill>
              </a:rPr>
              <a:t>Input</a:t>
            </a:r>
          </a:p>
        </p:txBody>
      </p:sp>
      <p:sp>
        <p:nvSpPr>
          <p:cNvPr id="310" name="TextBox 309"/>
          <p:cNvSpPr txBox="1"/>
          <p:nvPr/>
        </p:nvSpPr>
        <p:spPr>
          <a:xfrm>
            <a:off x="5791200" y="819150"/>
            <a:ext cx="1066800" cy="338554"/>
          </a:xfrm>
          <a:prstGeom prst="rect">
            <a:avLst/>
          </a:prstGeom>
          <a:noFill/>
        </p:spPr>
        <p:txBody>
          <a:bodyPr wrap="square" rtlCol="0">
            <a:spAutoFit/>
          </a:bodyPr>
          <a:lstStyle/>
          <a:p>
            <a:pPr algn="ctr"/>
            <a:r>
              <a:rPr lang="en-US" sz="1600" b="1" dirty="0">
                <a:solidFill>
                  <a:schemeClr val="tx2"/>
                </a:solidFill>
              </a:rPr>
              <a:t>Hidden</a:t>
            </a:r>
          </a:p>
        </p:txBody>
      </p:sp>
      <p:sp>
        <p:nvSpPr>
          <p:cNvPr id="311" name="TextBox 310"/>
          <p:cNvSpPr txBox="1"/>
          <p:nvPr/>
        </p:nvSpPr>
        <p:spPr>
          <a:xfrm>
            <a:off x="7391400" y="1428750"/>
            <a:ext cx="990600" cy="338554"/>
          </a:xfrm>
          <a:prstGeom prst="rect">
            <a:avLst/>
          </a:prstGeom>
          <a:noFill/>
        </p:spPr>
        <p:txBody>
          <a:bodyPr wrap="square" rtlCol="0">
            <a:spAutoFit/>
          </a:bodyPr>
          <a:lstStyle/>
          <a:p>
            <a:pPr algn="ctr"/>
            <a:r>
              <a:rPr lang="en-US" sz="1600" b="1" dirty="0">
                <a:solidFill>
                  <a:schemeClr val="tx2"/>
                </a:solidFill>
              </a:rPr>
              <a:t>Output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09;p53"/>
          <p:cNvGrpSpPr/>
          <p:nvPr/>
        </p:nvGrpSpPr>
        <p:grpSpPr>
          <a:xfrm>
            <a:off x="1371600" y="742950"/>
            <a:ext cx="6248400" cy="3505200"/>
            <a:chOff x="2389399" y="2595741"/>
            <a:chExt cx="812796" cy="801369"/>
          </a:xfrm>
        </p:grpSpPr>
        <p:grpSp>
          <p:nvGrpSpPr>
            <p:cNvPr id="3" name="Google Shape;8810;p53"/>
            <p:cNvGrpSpPr/>
            <p:nvPr/>
          </p:nvGrpSpPr>
          <p:grpSpPr>
            <a:xfrm>
              <a:off x="2492145" y="2881565"/>
              <a:ext cx="607300" cy="229751"/>
              <a:chOff x="2492145" y="2881565"/>
              <a:chExt cx="607300" cy="229751"/>
            </a:xfrm>
          </p:grpSpPr>
          <p:sp>
            <p:nvSpPr>
              <p:cNvPr id="54" name="Google Shape;8811;p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Những</a:t>
                </a:r>
                <a:r>
                  <a:rPr lang="en-US" dirty="0">
                    <a:solidFill>
                      <a:schemeClr val="tx2"/>
                    </a:solidFill>
                  </a:rPr>
                  <a:t> </a:t>
                </a:r>
                <a:r>
                  <a:rPr lang="en-US" dirty="0" err="1">
                    <a:solidFill>
                      <a:schemeClr val="tx2"/>
                    </a:solidFill>
                  </a:rPr>
                  <a:t>ứng</a:t>
                </a:r>
                <a:r>
                  <a:rPr lang="en-US" dirty="0">
                    <a:solidFill>
                      <a:schemeClr val="tx2"/>
                    </a:solidFill>
                  </a:rPr>
                  <a:t> </a:t>
                </a:r>
                <a:r>
                  <a:rPr lang="en-US" dirty="0" err="1">
                    <a:solidFill>
                      <a:schemeClr val="tx2"/>
                    </a:solidFill>
                  </a:rPr>
                  <a:t>dụng</a:t>
                </a:r>
                <a:r>
                  <a:rPr lang="en-US" dirty="0">
                    <a:solidFill>
                      <a:schemeClr val="tx2"/>
                    </a:solidFill>
                  </a:rPr>
                  <a:t>  </a:t>
                </a:r>
                <a:r>
                  <a:rPr lang="en-US" dirty="0" err="1">
                    <a:solidFill>
                      <a:schemeClr val="tx2"/>
                    </a:solidFill>
                  </a:rPr>
                  <a:t>của</a:t>
                </a:r>
                <a:r>
                  <a:rPr lang="en-US" dirty="0">
                    <a:solidFill>
                      <a:schemeClr val="tx2"/>
                    </a:solidFill>
                  </a:rPr>
                  <a:t> Deep learning</a:t>
                </a:r>
                <a:endParaRPr dirty="0">
                  <a:solidFill>
                    <a:schemeClr val="tx2"/>
                  </a:solidFill>
                </a:endParaRPr>
              </a:p>
            </p:txBody>
          </p:sp>
          <p:sp>
            <p:nvSpPr>
              <p:cNvPr id="55" name="Google Shape;8812;p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13;p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814;p53"/>
            <p:cNvGrpSpPr/>
            <p:nvPr/>
          </p:nvGrpSpPr>
          <p:grpSpPr>
            <a:xfrm>
              <a:off x="2389399" y="2595741"/>
              <a:ext cx="812796" cy="296824"/>
              <a:chOff x="2389399" y="2595741"/>
              <a:chExt cx="812796" cy="296824"/>
            </a:xfrm>
          </p:grpSpPr>
          <p:grpSp>
            <p:nvGrpSpPr>
              <p:cNvPr id="5" name="Google Shape;8815;p53"/>
              <p:cNvGrpSpPr/>
              <p:nvPr/>
            </p:nvGrpSpPr>
            <p:grpSpPr>
              <a:xfrm>
                <a:off x="2389399" y="2595741"/>
                <a:ext cx="363638" cy="296824"/>
                <a:chOff x="2389399" y="2595741"/>
                <a:chExt cx="363638" cy="296824"/>
              </a:xfrm>
            </p:grpSpPr>
            <p:grpSp>
              <p:nvGrpSpPr>
                <p:cNvPr id="6" name="Google Shape;8816;p53"/>
                <p:cNvGrpSpPr/>
                <p:nvPr/>
              </p:nvGrpSpPr>
              <p:grpSpPr>
                <a:xfrm>
                  <a:off x="2493852" y="2794333"/>
                  <a:ext cx="259185" cy="98232"/>
                  <a:chOff x="2493852" y="2794333"/>
                  <a:chExt cx="259185" cy="98232"/>
                </a:xfrm>
              </p:grpSpPr>
              <p:sp>
                <p:nvSpPr>
                  <p:cNvPr id="51" name="Google Shape;8817;p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18;p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19;p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8821;p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Thêm</a:t>
                  </a:r>
                  <a:r>
                    <a:rPr lang="en-US" dirty="0">
                      <a:solidFill>
                        <a:schemeClr val="tx2"/>
                      </a:solidFill>
                    </a:rPr>
                    <a:t> </a:t>
                  </a:r>
                  <a:r>
                    <a:rPr lang="en-US" dirty="0" err="1">
                      <a:solidFill>
                        <a:schemeClr val="tx2"/>
                      </a:solidFill>
                    </a:rPr>
                    <a:t>các</a:t>
                  </a:r>
                  <a:r>
                    <a:rPr lang="en-US" dirty="0">
                      <a:solidFill>
                        <a:schemeClr val="tx2"/>
                      </a:solidFill>
                    </a:rPr>
                    <a:t> </a:t>
                  </a:r>
                  <a:r>
                    <a:rPr lang="en-US" dirty="0" err="1">
                      <a:solidFill>
                        <a:schemeClr val="tx2"/>
                      </a:solidFill>
                    </a:rPr>
                    <a:t>yếu</a:t>
                  </a:r>
                  <a:r>
                    <a:rPr lang="en-US" dirty="0">
                      <a:solidFill>
                        <a:schemeClr val="tx2"/>
                      </a:solidFill>
                    </a:rPr>
                    <a:t> </a:t>
                  </a:r>
                  <a:r>
                    <a:rPr lang="en-US" dirty="0" err="1">
                      <a:solidFill>
                        <a:schemeClr val="tx2"/>
                      </a:solidFill>
                    </a:rPr>
                    <a:t>tố</a:t>
                  </a:r>
                  <a:r>
                    <a:rPr lang="en-US" dirty="0">
                      <a:solidFill>
                        <a:schemeClr val="tx2"/>
                      </a:solidFill>
                    </a:rPr>
                    <a:t> </a:t>
                  </a:r>
                  <a:r>
                    <a:rPr lang="en-US" dirty="0" err="1">
                      <a:solidFill>
                        <a:schemeClr val="tx2"/>
                      </a:solidFill>
                    </a:rPr>
                    <a:t>cho</a:t>
                  </a:r>
                  <a:r>
                    <a:rPr lang="en-US" dirty="0">
                      <a:solidFill>
                        <a:schemeClr val="tx2"/>
                      </a:solidFill>
                    </a:rPr>
                    <a:t> </a:t>
                  </a:r>
                  <a:r>
                    <a:rPr lang="en-US" dirty="0" err="1">
                      <a:solidFill>
                        <a:schemeClr val="tx2"/>
                      </a:solidFill>
                    </a:rPr>
                    <a:t>ảnh</a:t>
                  </a:r>
                  <a:r>
                    <a:rPr lang="en-US" dirty="0">
                      <a:solidFill>
                        <a:schemeClr val="tx2"/>
                      </a:solidFill>
                    </a:rPr>
                    <a:t> </a:t>
                  </a:r>
                  <a:r>
                    <a:rPr lang="en-US" dirty="0" err="1">
                      <a:solidFill>
                        <a:schemeClr val="tx2"/>
                      </a:solidFill>
                    </a:rPr>
                    <a:t>và</a:t>
                  </a:r>
                  <a:r>
                    <a:rPr lang="en-US" dirty="0">
                      <a:solidFill>
                        <a:schemeClr val="tx2"/>
                      </a:solidFill>
                    </a:rPr>
                    <a:t> video</a:t>
                  </a:r>
                  <a:endParaRPr dirty="0">
                    <a:solidFill>
                      <a:schemeClr val="tx2"/>
                    </a:solidFill>
                  </a:endParaRPr>
                </a:p>
              </p:txBody>
            </p:sp>
          </p:grpSp>
          <p:grpSp>
            <p:nvGrpSpPr>
              <p:cNvPr id="7" name="Google Shape;8823;p53"/>
              <p:cNvGrpSpPr/>
              <p:nvPr/>
            </p:nvGrpSpPr>
            <p:grpSpPr>
              <a:xfrm>
                <a:off x="2683630" y="2595741"/>
                <a:ext cx="224334" cy="296824"/>
                <a:chOff x="2683630" y="2595741"/>
                <a:chExt cx="224334" cy="296824"/>
              </a:xfrm>
            </p:grpSpPr>
            <p:grpSp>
              <p:nvGrpSpPr>
                <p:cNvPr id="8" name="Google Shape;8824;p53"/>
                <p:cNvGrpSpPr/>
                <p:nvPr/>
              </p:nvGrpSpPr>
              <p:grpSpPr>
                <a:xfrm>
                  <a:off x="2788083" y="2794333"/>
                  <a:ext cx="15356" cy="98232"/>
                  <a:chOff x="2788083" y="2794333"/>
                  <a:chExt cx="15356" cy="98232"/>
                </a:xfrm>
              </p:grpSpPr>
              <p:sp>
                <p:nvSpPr>
                  <p:cNvPr id="44" name="Google Shape;8825;p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26;p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27;p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8829;p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Tự</a:t>
                  </a:r>
                  <a:r>
                    <a:rPr lang="en-US" dirty="0">
                      <a:solidFill>
                        <a:schemeClr val="tx2"/>
                      </a:solidFill>
                    </a:rPr>
                    <a:t> </a:t>
                  </a:r>
                  <a:r>
                    <a:rPr lang="en-US" dirty="0" err="1">
                      <a:solidFill>
                        <a:schemeClr val="tx2"/>
                      </a:solidFill>
                    </a:rPr>
                    <a:t>động</a:t>
                  </a:r>
                  <a:r>
                    <a:rPr lang="en-US" dirty="0">
                      <a:solidFill>
                        <a:schemeClr val="tx2"/>
                      </a:solidFill>
                    </a:rPr>
                    <a:t> </a:t>
                  </a:r>
                  <a:r>
                    <a:rPr lang="en-US" dirty="0" err="1">
                      <a:solidFill>
                        <a:schemeClr val="tx2"/>
                      </a:solidFill>
                    </a:rPr>
                    <a:t>phiên</a:t>
                  </a:r>
                  <a:r>
                    <a:rPr lang="en-US" dirty="0">
                      <a:solidFill>
                        <a:schemeClr val="tx2"/>
                      </a:solidFill>
                    </a:rPr>
                    <a:t> </a:t>
                  </a:r>
                  <a:r>
                    <a:rPr lang="en-US" dirty="0" err="1">
                      <a:solidFill>
                        <a:schemeClr val="tx2"/>
                      </a:solidFill>
                    </a:rPr>
                    <a:t>dịch</a:t>
                  </a:r>
                  <a:endParaRPr dirty="0">
                    <a:solidFill>
                      <a:schemeClr val="tx2"/>
                    </a:solidFill>
                  </a:endParaRPr>
                </a:p>
              </p:txBody>
            </p:sp>
          </p:grpSp>
          <p:grpSp>
            <p:nvGrpSpPr>
              <p:cNvPr id="9" name="Google Shape;8831;p53"/>
              <p:cNvGrpSpPr/>
              <p:nvPr/>
            </p:nvGrpSpPr>
            <p:grpSpPr>
              <a:xfrm>
                <a:off x="2838475" y="2595741"/>
                <a:ext cx="363720" cy="296824"/>
                <a:chOff x="2838475" y="2595741"/>
                <a:chExt cx="363720" cy="296824"/>
              </a:xfrm>
            </p:grpSpPr>
            <p:grpSp>
              <p:nvGrpSpPr>
                <p:cNvPr id="10" name="Google Shape;8832;p53"/>
                <p:cNvGrpSpPr/>
                <p:nvPr/>
              </p:nvGrpSpPr>
              <p:grpSpPr>
                <a:xfrm>
                  <a:off x="2838475" y="2794333"/>
                  <a:ext cx="259185" cy="98232"/>
                  <a:chOff x="2838475" y="2794333"/>
                  <a:chExt cx="259185" cy="98232"/>
                </a:xfrm>
              </p:grpSpPr>
              <p:sp>
                <p:nvSpPr>
                  <p:cNvPr id="37" name="Google Shape;8833;p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34;p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35;p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837;p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Phân</a:t>
                  </a:r>
                  <a:r>
                    <a:rPr lang="en-US" dirty="0">
                      <a:solidFill>
                        <a:schemeClr val="tx2"/>
                      </a:solidFill>
                    </a:rPr>
                    <a:t> </a:t>
                  </a:r>
                  <a:r>
                    <a:rPr lang="en-US" dirty="0" err="1">
                      <a:solidFill>
                        <a:schemeClr val="tx2"/>
                      </a:solidFill>
                    </a:rPr>
                    <a:t>loại</a:t>
                  </a:r>
                  <a:r>
                    <a:rPr lang="en-US" dirty="0">
                      <a:solidFill>
                        <a:schemeClr val="tx2"/>
                      </a:solidFill>
                    </a:rPr>
                    <a:t> </a:t>
                  </a:r>
                  <a:r>
                    <a:rPr lang="en-US" dirty="0" err="1">
                      <a:solidFill>
                        <a:schemeClr val="tx2"/>
                      </a:solidFill>
                    </a:rPr>
                    <a:t>và</a:t>
                  </a:r>
                  <a:r>
                    <a:rPr lang="en-US" dirty="0">
                      <a:solidFill>
                        <a:schemeClr val="tx2"/>
                      </a:solidFill>
                    </a:rPr>
                    <a:t> </a:t>
                  </a:r>
                  <a:r>
                    <a:rPr lang="en-US" dirty="0" err="1">
                      <a:solidFill>
                        <a:schemeClr val="tx2"/>
                      </a:solidFill>
                    </a:rPr>
                    <a:t>nhân</a:t>
                  </a:r>
                  <a:r>
                    <a:rPr lang="en-US" dirty="0">
                      <a:solidFill>
                        <a:schemeClr val="tx2"/>
                      </a:solidFill>
                    </a:rPr>
                    <a:t> </a:t>
                  </a:r>
                  <a:r>
                    <a:rPr lang="en-US" dirty="0" err="1">
                      <a:solidFill>
                        <a:schemeClr val="tx2"/>
                      </a:solidFill>
                    </a:rPr>
                    <a:t>dạng</a:t>
                  </a:r>
                  <a:r>
                    <a:rPr lang="en-US" dirty="0">
                      <a:solidFill>
                        <a:schemeClr val="tx2"/>
                      </a:solidFill>
                    </a:rPr>
                    <a:t> </a:t>
                  </a:r>
                  <a:r>
                    <a:rPr lang="en-US" dirty="0" err="1">
                      <a:solidFill>
                        <a:schemeClr val="tx2"/>
                      </a:solidFill>
                    </a:rPr>
                    <a:t>đối</a:t>
                  </a:r>
                  <a:r>
                    <a:rPr lang="en-US" dirty="0">
                      <a:solidFill>
                        <a:schemeClr val="tx2"/>
                      </a:solidFill>
                    </a:rPr>
                    <a:t> </a:t>
                  </a:r>
                  <a:r>
                    <a:rPr lang="en-US" dirty="0" err="1">
                      <a:solidFill>
                        <a:schemeClr val="tx2"/>
                      </a:solidFill>
                    </a:rPr>
                    <a:t>tượng</a:t>
                  </a:r>
                  <a:endParaRPr dirty="0">
                    <a:solidFill>
                      <a:schemeClr val="tx2"/>
                    </a:solidFill>
                  </a:endParaRPr>
                </a:p>
              </p:txBody>
            </p:sp>
          </p:grpSp>
        </p:grpSp>
        <p:grpSp>
          <p:nvGrpSpPr>
            <p:cNvPr id="16" name="Google Shape;8839;p53"/>
            <p:cNvGrpSpPr/>
            <p:nvPr/>
          </p:nvGrpSpPr>
          <p:grpSpPr>
            <a:xfrm>
              <a:off x="2389399" y="3100241"/>
              <a:ext cx="812796" cy="296869"/>
              <a:chOff x="2389399" y="3100241"/>
              <a:chExt cx="812796" cy="296869"/>
            </a:xfrm>
          </p:grpSpPr>
          <p:grpSp>
            <p:nvGrpSpPr>
              <p:cNvPr id="17" name="Google Shape;8840;p53"/>
              <p:cNvGrpSpPr/>
              <p:nvPr/>
            </p:nvGrpSpPr>
            <p:grpSpPr>
              <a:xfrm>
                <a:off x="2683630" y="3100241"/>
                <a:ext cx="224334" cy="296869"/>
                <a:chOff x="2683630" y="3100241"/>
                <a:chExt cx="224334" cy="296869"/>
              </a:xfrm>
            </p:grpSpPr>
            <p:grpSp>
              <p:nvGrpSpPr>
                <p:cNvPr id="23" name="Google Shape;8841;p53"/>
                <p:cNvGrpSpPr/>
                <p:nvPr/>
              </p:nvGrpSpPr>
              <p:grpSpPr>
                <a:xfrm>
                  <a:off x="2788083" y="3100241"/>
                  <a:ext cx="15356" cy="98237"/>
                  <a:chOff x="2788083" y="3100241"/>
                  <a:chExt cx="15356" cy="98237"/>
                </a:xfrm>
              </p:grpSpPr>
              <p:sp>
                <p:nvSpPr>
                  <p:cNvPr id="27" name="Google Shape;8842;p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43;p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44;p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845;p53"/>
                <p:cNvGrpSpPr/>
                <p:nvPr/>
              </p:nvGrpSpPr>
              <p:grpSpPr>
                <a:xfrm>
                  <a:off x="2683630" y="3215065"/>
                  <a:ext cx="224334" cy="182045"/>
                  <a:chOff x="2683630" y="3215065"/>
                  <a:chExt cx="224334" cy="182045"/>
                </a:xfrm>
              </p:grpSpPr>
              <p:sp>
                <p:nvSpPr>
                  <p:cNvPr id="25" name="Google Shape;8846;p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Ô </a:t>
                    </a:r>
                    <a:r>
                      <a:rPr lang="en-US" dirty="0" err="1">
                        <a:solidFill>
                          <a:schemeClr val="tx2"/>
                        </a:solidFill>
                      </a:rPr>
                      <a:t>tô</a:t>
                    </a:r>
                    <a:r>
                      <a:rPr lang="en-US" dirty="0">
                        <a:solidFill>
                          <a:schemeClr val="tx2"/>
                        </a:solidFill>
                      </a:rPr>
                      <a:t> </a:t>
                    </a:r>
                    <a:r>
                      <a:rPr lang="en-US" dirty="0" err="1">
                        <a:solidFill>
                          <a:schemeClr val="tx2"/>
                        </a:solidFill>
                      </a:rPr>
                      <a:t>tự</a:t>
                    </a:r>
                    <a:r>
                      <a:rPr lang="en-US" dirty="0">
                        <a:solidFill>
                          <a:schemeClr val="tx2"/>
                        </a:solidFill>
                      </a:rPr>
                      <a:t> </a:t>
                    </a:r>
                    <a:r>
                      <a:rPr lang="en-US" dirty="0" err="1">
                        <a:solidFill>
                          <a:schemeClr val="tx2"/>
                        </a:solidFill>
                      </a:rPr>
                      <a:t>lái</a:t>
                    </a:r>
                    <a:endParaRPr dirty="0">
                      <a:solidFill>
                        <a:schemeClr val="tx2"/>
                      </a:solidFill>
                    </a:endParaRPr>
                  </a:p>
                </p:txBody>
              </p:sp>
              <p:sp>
                <p:nvSpPr>
                  <p:cNvPr id="26" name="Google Shape;8847;p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8848;p53"/>
              <p:cNvGrpSpPr/>
              <p:nvPr/>
            </p:nvGrpSpPr>
            <p:grpSpPr>
              <a:xfrm>
                <a:off x="2389399" y="3100241"/>
                <a:ext cx="363638" cy="296869"/>
                <a:chOff x="2389399" y="3100241"/>
                <a:chExt cx="363638" cy="296869"/>
              </a:xfrm>
            </p:grpSpPr>
            <p:grpSp>
              <p:nvGrpSpPr>
                <p:cNvPr id="31" name="Google Shape;8849;p53"/>
                <p:cNvGrpSpPr/>
                <p:nvPr/>
              </p:nvGrpSpPr>
              <p:grpSpPr>
                <a:xfrm>
                  <a:off x="2493852" y="3100241"/>
                  <a:ext cx="259185" cy="98237"/>
                  <a:chOff x="2493852" y="3100241"/>
                  <a:chExt cx="259185" cy="98237"/>
                </a:xfrm>
              </p:grpSpPr>
              <p:sp>
                <p:nvSpPr>
                  <p:cNvPr id="20" name="Google Shape;8850;p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51;p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52;p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853;p53"/>
                <p:cNvGrpSpPr/>
                <p:nvPr/>
              </p:nvGrpSpPr>
              <p:grpSpPr>
                <a:xfrm>
                  <a:off x="2389399" y="3215065"/>
                  <a:ext cx="224343" cy="182045"/>
                  <a:chOff x="2389399" y="3215065"/>
                  <a:chExt cx="224343" cy="182045"/>
                </a:xfrm>
              </p:grpSpPr>
              <p:sp>
                <p:nvSpPr>
                  <p:cNvPr id="18" name="Google Shape;8854;p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Tự</a:t>
                    </a:r>
                    <a:r>
                      <a:rPr lang="en-US" dirty="0">
                        <a:solidFill>
                          <a:schemeClr val="tx2"/>
                        </a:solidFill>
                      </a:rPr>
                      <a:t> </a:t>
                    </a:r>
                    <a:r>
                      <a:rPr lang="en-US" dirty="0" err="1">
                        <a:solidFill>
                          <a:schemeClr val="tx2"/>
                        </a:solidFill>
                      </a:rPr>
                      <a:t>động</a:t>
                    </a:r>
                    <a:r>
                      <a:rPr lang="en-US" dirty="0">
                        <a:solidFill>
                          <a:schemeClr val="tx2"/>
                        </a:solidFill>
                      </a:rPr>
                      <a:t> </a:t>
                    </a:r>
                    <a:r>
                      <a:rPr lang="en-US" dirty="0" err="1">
                        <a:solidFill>
                          <a:schemeClr val="tx2"/>
                        </a:solidFill>
                      </a:rPr>
                      <a:t>khởi</a:t>
                    </a:r>
                    <a:r>
                      <a:rPr lang="en-US" dirty="0">
                        <a:solidFill>
                          <a:schemeClr val="tx2"/>
                        </a:solidFill>
                      </a:rPr>
                      <a:t> </a:t>
                    </a:r>
                    <a:r>
                      <a:rPr lang="en-US" dirty="0" err="1">
                        <a:solidFill>
                          <a:schemeClr val="tx2"/>
                        </a:solidFill>
                      </a:rPr>
                      <a:t>tạo</a:t>
                    </a:r>
                    <a:r>
                      <a:rPr lang="en-US" dirty="0">
                        <a:solidFill>
                          <a:schemeClr val="tx2"/>
                        </a:solidFill>
                      </a:rPr>
                      <a:t> tin </a:t>
                    </a:r>
                    <a:r>
                      <a:rPr lang="en-US" dirty="0" err="1">
                        <a:solidFill>
                          <a:schemeClr val="tx2"/>
                        </a:solidFill>
                      </a:rPr>
                      <a:t>nhắn</a:t>
                    </a:r>
                    <a:r>
                      <a:rPr lang="en-US" dirty="0">
                        <a:solidFill>
                          <a:schemeClr val="tx2"/>
                        </a:solidFill>
                      </a:rPr>
                      <a:t>, </a:t>
                    </a:r>
                    <a:r>
                      <a:rPr lang="en-US" dirty="0" err="1">
                        <a:solidFill>
                          <a:schemeClr val="tx2"/>
                        </a:solidFill>
                      </a:rPr>
                      <a:t>văn</a:t>
                    </a:r>
                    <a:r>
                      <a:rPr lang="en-US" dirty="0">
                        <a:solidFill>
                          <a:schemeClr val="tx2"/>
                        </a:solidFill>
                      </a:rPr>
                      <a:t> </a:t>
                    </a:r>
                    <a:r>
                      <a:rPr lang="en-US" dirty="0" err="1">
                        <a:solidFill>
                          <a:schemeClr val="tx2"/>
                        </a:solidFill>
                      </a:rPr>
                      <a:t>bản</a:t>
                    </a:r>
                    <a:endParaRPr dirty="0">
                      <a:solidFill>
                        <a:schemeClr val="tx2"/>
                      </a:solidFill>
                    </a:endParaRPr>
                  </a:p>
                </p:txBody>
              </p:sp>
              <p:sp>
                <p:nvSpPr>
                  <p:cNvPr id="19" name="Google Shape;8855;p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8856;p53"/>
              <p:cNvGrpSpPr/>
              <p:nvPr/>
            </p:nvGrpSpPr>
            <p:grpSpPr>
              <a:xfrm>
                <a:off x="2838475" y="3100241"/>
                <a:ext cx="363719" cy="296869"/>
                <a:chOff x="2838475" y="3100241"/>
                <a:chExt cx="363719" cy="296869"/>
              </a:xfrm>
            </p:grpSpPr>
            <p:grpSp>
              <p:nvGrpSpPr>
                <p:cNvPr id="34" name="Google Shape;8857;p53"/>
                <p:cNvGrpSpPr/>
                <p:nvPr/>
              </p:nvGrpSpPr>
              <p:grpSpPr>
                <a:xfrm>
                  <a:off x="2838475" y="3100241"/>
                  <a:ext cx="259185" cy="98237"/>
                  <a:chOff x="2838475" y="3100241"/>
                  <a:chExt cx="259185" cy="98237"/>
                </a:xfrm>
              </p:grpSpPr>
              <p:sp>
                <p:nvSpPr>
                  <p:cNvPr id="13" name="Google Shape;8858;p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59;p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60;p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861;p53"/>
                <p:cNvGrpSpPr/>
                <p:nvPr/>
              </p:nvGrpSpPr>
              <p:grpSpPr>
                <a:xfrm>
                  <a:off x="2977852" y="3215065"/>
                  <a:ext cx="224343" cy="182045"/>
                  <a:chOff x="2977852" y="3215065"/>
                  <a:chExt cx="224343" cy="182045"/>
                </a:xfrm>
              </p:grpSpPr>
              <p:sp>
                <p:nvSpPr>
                  <p:cNvPr id="11" name="Google Shape;8862;p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solidFill>
                      </a:rPr>
                      <a:t>Ứng</a:t>
                    </a:r>
                    <a:r>
                      <a:rPr lang="en-US" dirty="0">
                        <a:solidFill>
                          <a:schemeClr val="tx2"/>
                        </a:solidFill>
                      </a:rPr>
                      <a:t> </a:t>
                    </a:r>
                    <a:r>
                      <a:rPr lang="en-US" dirty="0" err="1">
                        <a:solidFill>
                          <a:schemeClr val="tx2"/>
                        </a:solidFill>
                      </a:rPr>
                      <a:t>dụng</a:t>
                    </a:r>
                    <a:r>
                      <a:rPr lang="en-US" dirty="0">
                        <a:solidFill>
                          <a:schemeClr val="tx2"/>
                        </a:solidFill>
                      </a:rPr>
                      <a:t> </a:t>
                    </a:r>
                    <a:r>
                      <a:rPr lang="en-US" dirty="0" err="1">
                        <a:solidFill>
                          <a:schemeClr val="tx2"/>
                        </a:solidFill>
                      </a:rPr>
                      <a:t>trong</a:t>
                    </a:r>
                    <a:r>
                      <a:rPr lang="en-US" dirty="0">
                        <a:solidFill>
                          <a:schemeClr val="tx2"/>
                        </a:solidFill>
                      </a:rPr>
                      <a:t> </a:t>
                    </a:r>
                    <a:r>
                      <a:rPr lang="en-US" dirty="0" err="1">
                        <a:solidFill>
                          <a:schemeClr val="tx2"/>
                        </a:solidFill>
                      </a:rPr>
                      <a:t>chăm</a:t>
                    </a:r>
                    <a:r>
                      <a:rPr lang="en-US" dirty="0">
                        <a:solidFill>
                          <a:schemeClr val="tx2"/>
                        </a:solidFill>
                      </a:rPr>
                      <a:t> </a:t>
                    </a:r>
                    <a:r>
                      <a:rPr lang="en-US" dirty="0" err="1">
                        <a:solidFill>
                          <a:schemeClr val="tx2"/>
                        </a:solidFill>
                      </a:rPr>
                      <a:t>sóc</a:t>
                    </a:r>
                    <a:r>
                      <a:rPr lang="en-US" dirty="0">
                        <a:solidFill>
                          <a:schemeClr val="tx2"/>
                        </a:solidFill>
                      </a:rPr>
                      <a:t> y </a:t>
                    </a:r>
                    <a:r>
                      <a:rPr lang="en-US" dirty="0" err="1">
                        <a:solidFill>
                          <a:schemeClr val="tx2"/>
                        </a:solidFill>
                      </a:rPr>
                      <a:t>tế</a:t>
                    </a:r>
                    <a:endParaRPr dirty="0">
                      <a:solidFill>
                        <a:schemeClr val="tx2"/>
                      </a:solidFill>
                    </a:endParaRPr>
                  </a:p>
                </p:txBody>
              </p:sp>
              <p:sp>
                <p:nvSpPr>
                  <p:cNvPr id="12" name="Google Shape;8863;p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p:cNvSpPr>
            <a:spLocks noGrp="1"/>
          </p:cNvSpPr>
          <p:nvPr>
            <p:ph type="title"/>
          </p:nvPr>
        </p:nvSpPr>
        <p:spPr>
          <a:xfrm>
            <a:off x="720100" y="514350"/>
            <a:ext cx="7704000" cy="572700"/>
          </a:xfrm>
        </p:spPr>
        <p:txBody>
          <a:bodyPr/>
          <a:lstStyle/>
          <a:p>
            <a:r>
              <a:rPr lang="en-US" dirty="0"/>
              <a:t>DEEP LEARNING: IMPORTANT</a:t>
            </a:r>
          </a:p>
        </p:txBody>
      </p:sp>
      <p:graphicFrame>
        <p:nvGraphicFramePr>
          <p:cNvPr id="61" name="Chart 60"/>
          <p:cNvGraphicFramePr/>
          <p:nvPr/>
        </p:nvGraphicFramePr>
        <p:xfrm>
          <a:off x="1524000" y="10795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t>COMPUTER VISION</a:t>
            </a:r>
            <a:endParaRPr sz="5000" dirty="0"/>
          </a:p>
        </p:txBody>
      </p:sp>
      <p:sp>
        <p:nvSpPr>
          <p:cNvPr id="175" name="Google Shape;175;p30"/>
          <p:cNvSpPr txBox="1">
            <a:spLocks noGrp="1"/>
          </p:cNvSpPr>
          <p:nvPr>
            <p:ph type="subTitle" idx="1"/>
          </p:nvPr>
        </p:nvSpPr>
        <p:spPr>
          <a:xfrm>
            <a:off x="4917750" y="3290550"/>
            <a:ext cx="31594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Người</a:t>
            </a:r>
            <a:r>
              <a:rPr lang="en-US" dirty="0">
                <a:latin typeface="+mj-lt"/>
              </a:rPr>
              <a:t> </a:t>
            </a:r>
            <a:r>
              <a:rPr lang="en-US" dirty="0" err="1">
                <a:latin typeface="+mj-lt"/>
              </a:rPr>
              <a:t>trình</a:t>
            </a:r>
            <a:r>
              <a:rPr lang="en-US" dirty="0">
                <a:latin typeface="+mj-lt"/>
              </a:rPr>
              <a:t> </a:t>
            </a:r>
            <a:r>
              <a:rPr lang="en-US" dirty="0" err="1">
                <a:latin typeface="+mj-lt"/>
              </a:rPr>
              <a:t>bày</a:t>
            </a:r>
            <a:r>
              <a:rPr lang="en-US" dirty="0">
                <a:latin typeface="+mj-lt"/>
              </a:rPr>
              <a:t>:  </a:t>
            </a:r>
          </a:p>
          <a:p>
            <a:pPr marL="0" lvl="0" indent="0" algn="l" rtl="0">
              <a:spcBef>
                <a:spcPts val="0"/>
              </a:spcBef>
              <a:spcAft>
                <a:spcPts val="0"/>
              </a:spcAft>
              <a:buNone/>
            </a:pPr>
            <a:r>
              <a:rPr lang="en-US" dirty="0" err="1">
                <a:latin typeface="+mj-lt"/>
              </a:rPr>
              <a:t>Vũ</a:t>
            </a:r>
            <a:r>
              <a:rPr lang="en-US" dirty="0">
                <a:latin typeface="+mj-lt"/>
              </a:rPr>
              <a:t> </a:t>
            </a:r>
            <a:r>
              <a:rPr lang="en-US" dirty="0" err="1">
                <a:latin typeface="+mj-lt"/>
              </a:rPr>
              <a:t>Trường</a:t>
            </a:r>
            <a:r>
              <a:rPr lang="en-US" dirty="0">
                <a:latin typeface="+mj-lt"/>
              </a:rPr>
              <a:t> </a:t>
            </a:r>
            <a:r>
              <a:rPr lang="en-US" dirty="0" err="1">
                <a:latin typeface="+mj-lt"/>
              </a:rPr>
              <a:t>Giang</a:t>
            </a:r>
            <a:r>
              <a:rPr lang="en-US" dirty="0">
                <a:latin typeface="+mj-lt"/>
              </a:rPr>
              <a:t>, </a:t>
            </a:r>
            <a:r>
              <a:rPr lang="en-US" dirty="0" err="1">
                <a:latin typeface="+mj-lt"/>
              </a:rPr>
              <a:t>Tất</a:t>
            </a:r>
            <a:r>
              <a:rPr lang="en-US" dirty="0">
                <a:latin typeface="+mj-lt"/>
              </a:rPr>
              <a:t> </a:t>
            </a:r>
            <a:r>
              <a:rPr lang="en-US" dirty="0" err="1">
                <a:latin typeface="+mj-lt"/>
              </a:rPr>
              <a:t>Trấn</a:t>
            </a:r>
            <a:r>
              <a:rPr lang="en-US" dirty="0">
                <a:latin typeface="+mj-lt"/>
              </a:rPr>
              <a:t> </a:t>
            </a:r>
            <a:r>
              <a:rPr lang="en-US" dirty="0" err="1">
                <a:latin typeface="+mj-lt"/>
              </a:rPr>
              <a:t>Phong</a:t>
            </a:r>
            <a:endParaRPr lang="en-US" dirty="0">
              <a:latin typeface="+mj-lt"/>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685800" y="438150"/>
            <a:ext cx="7704000" cy="5727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dirty="0">
                <a:latin typeface="Rajdhani" charset="0"/>
                <a:cs typeface="Rajdhani" charset="0"/>
              </a:rPr>
              <a:t>COMPUTER VISION</a:t>
            </a:r>
          </a:p>
        </p:txBody>
      </p:sp>
      <p:sp>
        <p:nvSpPr>
          <p:cNvPr id="3" name="TextBox 2"/>
          <p:cNvSpPr txBox="1"/>
          <p:nvPr/>
        </p:nvSpPr>
        <p:spPr>
          <a:xfrm>
            <a:off x="609600" y="1276350"/>
            <a:ext cx="7848600" cy="2862322"/>
          </a:xfrm>
          <a:prstGeom prst="rect">
            <a:avLst/>
          </a:prstGeom>
          <a:noFill/>
        </p:spPr>
        <p:txBody>
          <a:bodyPr wrap="square" rtlCol="0">
            <a:spAutoFit/>
          </a:bodyPr>
          <a:lstStyle/>
          <a:p>
            <a:pPr>
              <a:lnSpc>
                <a:spcPct val="150000"/>
              </a:lnSpc>
              <a:buClr>
                <a:schemeClr val="tx2"/>
              </a:buClr>
              <a:buSzPct val="150000"/>
              <a:buFont typeface="Arial" pitchFamily="34" charset="0"/>
              <a:buChar char="•"/>
            </a:pPr>
            <a:r>
              <a:rPr lang="en-US" sz="2000" dirty="0">
                <a:solidFill>
                  <a:schemeClr val="tx2"/>
                </a:solidFill>
              </a:rPr>
              <a:t> </a:t>
            </a:r>
            <a:r>
              <a:rPr lang="en-US" sz="2000" dirty="0" err="1">
                <a:solidFill>
                  <a:schemeClr val="tx2"/>
                </a:solidFill>
              </a:rPr>
              <a:t>Là</a:t>
            </a:r>
            <a:r>
              <a:rPr lang="en-US" sz="2000" dirty="0">
                <a:solidFill>
                  <a:schemeClr val="tx2"/>
                </a:solidFill>
              </a:rPr>
              <a:t> </a:t>
            </a:r>
            <a:r>
              <a:rPr lang="en-US" sz="2000" dirty="0" err="1">
                <a:solidFill>
                  <a:schemeClr val="tx2"/>
                </a:solidFill>
              </a:rPr>
              <a:t>một</a:t>
            </a:r>
            <a:r>
              <a:rPr lang="en-US" sz="2000" dirty="0">
                <a:solidFill>
                  <a:schemeClr val="tx2"/>
                </a:solidFill>
              </a:rPr>
              <a:t> l</a:t>
            </a:r>
            <a:r>
              <a:rPr lang="vi-VN" sz="2000" dirty="0">
                <a:solidFill>
                  <a:schemeClr val="tx2"/>
                </a:solidFill>
              </a:rPr>
              <a:t>ĩnh vực trong Trí tuệ nhân tạo và Khoa học </a:t>
            </a:r>
            <a:r>
              <a:rPr lang="vi-VN" sz="2000">
                <a:solidFill>
                  <a:schemeClr val="tx2"/>
                </a:solidFill>
              </a:rPr>
              <a:t>máy tính)</a:t>
            </a:r>
            <a:r>
              <a:rPr lang="en-US" sz="2000">
                <a:solidFill>
                  <a:schemeClr val="tx2"/>
                </a:solidFill>
              </a:rPr>
              <a:t>.</a:t>
            </a:r>
            <a:r>
              <a:rPr lang="vi-VN" sz="2000">
                <a:solidFill>
                  <a:schemeClr val="tx2"/>
                </a:solidFill>
              </a:rPr>
              <a:t> </a:t>
            </a:r>
            <a:endParaRPr lang="en-US" sz="2000" dirty="0">
              <a:solidFill>
                <a:schemeClr val="tx2"/>
              </a:solidFill>
            </a:endParaRPr>
          </a:p>
          <a:p>
            <a:pPr>
              <a:lnSpc>
                <a:spcPct val="150000"/>
              </a:lnSpc>
              <a:buClr>
                <a:schemeClr val="tx2"/>
              </a:buClr>
              <a:buSzPct val="150000"/>
              <a:buFont typeface="Arial" pitchFamily="34" charset="0"/>
              <a:buChar char="•"/>
            </a:pPr>
            <a:r>
              <a:rPr lang="en-US" sz="2000" dirty="0">
                <a:solidFill>
                  <a:schemeClr val="tx2"/>
                </a:solidFill>
              </a:rPr>
              <a:t> G</a:t>
            </a:r>
            <a:r>
              <a:rPr lang="vi-VN" sz="2000" dirty="0">
                <a:solidFill>
                  <a:schemeClr val="tx2"/>
                </a:solidFill>
              </a:rPr>
              <a:t>iúp máy tính có được khả năng nhìn và hiểu giống như con người. </a:t>
            </a:r>
            <a:endParaRPr lang="en-US" sz="2000" dirty="0">
              <a:solidFill>
                <a:schemeClr val="tx2"/>
              </a:solidFill>
            </a:endParaRPr>
          </a:p>
          <a:p>
            <a:pPr>
              <a:lnSpc>
                <a:spcPct val="150000"/>
              </a:lnSpc>
              <a:buClr>
                <a:schemeClr val="tx2"/>
              </a:buClr>
              <a:buSzPct val="150000"/>
              <a:buFont typeface="Arial" pitchFamily="34" charset="0"/>
              <a:buChar char="•"/>
            </a:pPr>
            <a:r>
              <a:rPr lang="en-US" sz="2000" dirty="0">
                <a:solidFill>
                  <a:schemeClr val="tx2"/>
                </a:solidFill>
              </a:rPr>
              <a:t> </a:t>
            </a:r>
            <a:r>
              <a:rPr lang="vi-VN" sz="2000" dirty="0">
                <a:solidFill>
                  <a:schemeClr val="tx2"/>
                </a:solidFill>
              </a:rPr>
              <a:t>Quá trình mô phỏng thị giác con người này được chia thành 3 giai đoạn nối tiếp (tương tự cách con người nhìn): thu nhận, mô tả, thấu hiểu</a:t>
            </a:r>
            <a:r>
              <a:rPr lang="en-US" sz="2000" dirty="0">
                <a:solidFill>
                  <a:schemeClr val="tx2"/>
                </a:solid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F3FE2D41-BEE0-4DE3-B64E-D5A01770AAA8}"/>
              </a:ext>
            </a:extLst>
          </p:cNvPr>
          <p:cNvPicPr>
            <a:picLocks noChangeAspect="1"/>
          </p:cNvPicPr>
          <p:nvPr/>
        </p:nvPicPr>
        <p:blipFill>
          <a:blip r:embed="rId3"/>
          <a:stretch>
            <a:fillRect/>
          </a:stretch>
        </p:blipFill>
        <p:spPr>
          <a:xfrm>
            <a:off x="795337" y="557212"/>
            <a:ext cx="7553325" cy="4029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t>AI – ML - DL</a:t>
            </a:r>
            <a:endParaRPr sz="5000" dirty="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Người</a:t>
            </a:r>
            <a:r>
              <a:rPr lang="en-US" dirty="0">
                <a:latin typeface="+mj-lt"/>
              </a:rPr>
              <a:t> </a:t>
            </a:r>
            <a:r>
              <a:rPr lang="en-US" dirty="0" err="1">
                <a:latin typeface="+mj-lt"/>
              </a:rPr>
              <a:t>trình</a:t>
            </a:r>
            <a:r>
              <a:rPr lang="en-US" dirty="0">
                <a:latin typeface="+mj-lt"/>
              </a:rPr>
              <a:t> </a:t>
            </a:r>
            <a:r>
              <a:rPr lang="en-US" dirty="0" err="1">
                <a:latin typeface="+mj-lt"/>
              </a:rPr>
              <a:t>bày</a:t>
            </a:r>
            <a:r>
              <a:rPr lang="en-US" dirty="0">
                <a:latin typeface="+mj-lt"/>
              </a:rPr>
              <a:t>:</a:t>
            </a:r>
          </a:p>
          <a:p>
            <a:pPr marL="0" lvl="0" indent="0" algn="l" rtl="0">
              <a:spcBef>
                <a:spcPts val="0"/>
              </a:spcBef>
              <a:spcAft>
                <a:spcPts val="0"/>
              </a:spcAft>
              <a:buNone/>
            </a:pPr>
            <a:r>
              <a:rPr lang="en-US" dirty="0" err="1">
                <a:latin typeface="+mj-lt"/>
              </a:rPr>
              <a:t>Đỗ</a:t>
            </a:r>
            <a:r>
              <a:rPr lang="en-US" dirty="0">
                <a:latin typeface="+mj-lt"/>
              </a:rPr>
              <a:t> </a:t>
            </a:r>
            <a:r>
              <a:rPr lang="en-US" dirty="0" err="1">
                <a:latin typeface="+mj-lt"/>
              </a:rPr>
              <a:t>Trung</a:t>
            </a:r>
            <a:r>
              <a:rPr lang="en-US" dirty="0">
                <a:latin typeface="+mj-lt"/>
              </a:rPr>
              <a:t> </a:t>
            </a:r>
            <a:r>
              <a:rPr lang="en-US" dirty="0" err="1">
                <a:latin typeface="+mj-lt"/>
              </a:rPr>
              <a:t>Hiếu</a:t>
            </a:r>
            <a:endParaRPr dirty="0">
              <a:latin typeface="+mj-lt"/>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5273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OPTICAL CHARACTER RECOGNITION</a:t>
            </a:r>
            <a:endParaRPr dirty="0"/>
          </a:p>
        </p:txBody>
      </p:sp>
    </p:spTree>
    <p:extLst>
      <p:ext uri="{BB962C8B-B14F-4D97-AF65-F5344CB8AC3E}">
        <p14:creationId xmlns:p14="http://schemas.microsoft.com/office/powerpoint/2010/main" val="334205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573088"/>
            <a:ext cx="4443413" cy="1236662"/>
          </a:xfrm>
        </p:spPr>
        <p:txBody>
          <a:bodyPr/>
          <a:lstStyle/>
          <a:p>
            <a:pPr algn="ctr"/>
            <a:r>
              <a:rPr lang="en-US" dirty="0"/>
              <a:t>OPTICAL CHARACTER RECOGNITION</a:t>
            </a:r>
          </a:p>
        </p:txBody>
      </p:sp>
      <p:pic>
        <p:nvPicPr>
          <p:cNvPr id="4" name="Picture 3"/>
          <p:cNvPicPr>
            <a:picLocks noChangeAspect="1"/>
          </p:cNvPicPr>
          <p:nvPr/>
        </p:nvPicPr>
        <p:blipFill>
          <a:blip r:embed="rId2"/>
          <a:stretch>
            <a:fillRect/>
          </a:stretch>
        </p:blipFill>
        <p:spPr>
          <a:xfrm>
            <a:off x="4267200" y="417328"/>
            <a:ext cx="4629657" cy="2209800"/>
          </a:xfrm>
          <a:prstGeom prst="rect">
            <a:avLst/>
          </a:prstGeom>
        </p:spPr>
      </p:pic>
      <p:sp>
        <p:nvSpPr>
          <p:cNvPr id="7" name="Google Shape;1762;p45">
            <a:extLst>
              <a:ext uri="{FF2B5EF4-FFF2-40B4-BE49-F238E27FC236}">
                <a16:creationId xmlns:a16="http://schemas.microsoft.com/office/drawing/2014/main" id="{4F3FB13A-1B51-4AD0-A5E6-F898DBEE86D8}"/>
              </a:ext>
            </a:extLst>
          </p:cNvPr>
          <p:cNvSpPr txBox="1">
            <a:spLocks/>
          </p:cNvSpPr>
          <p:nvPr/>
        </p:nvSpPr>
        <p:spPr>
          <a:xfrm>
            <a:off x="609600" y="2647950"/>
            <a:ext cx="7924800" cy="20574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vi-VN" sz="1600" dirty="0">
                <a:latin typeface="+mn-lt"/>
              </a:rPr>
              <a:t>Chuyển đổi văn bản trong ảnh hoặc tài liệu thành dữ liệu text</a:t>
            </a:r>
          </a:p>
          <a:p>
            <a:pPr marL="0" indent="0">
              <a:lnSpc>
                <a:spcPct val="100000"/>
              </a:lnSpc>
              <a:spcAft>
                <a:spcPts val="1600"/>
              </a:spcAft>
              <a:buFont typeface="Fira Sans Condensed Light"/>
              <a:buNone/>
            </a:pPr>
            <a:r>
              <a:rPr lang="vi-VN" sz="1600" dirty="0">
                <a:latin typeface="+mn-lt"/>
              </a:rPr>
              <a:t>Được sử dụng rộng rãi để nhận dạng văn bản dựa trên hình ảnh</a:t>
            </a:r>
          </a:p>
          <a:p>
            <a:pPr marL="0" indent="0">
              <a:lnSpc>
                <a:spcPct val="100000"/>
              </a:lnSpc>
              <a:spcAft>
                <a:spcPts val="1600"/>
              </a:spcAft>
              <a:buFont typeface="Fira Sans Condensed Light"/>
              <a:buNone/>
            </a:pPr>
            <a:r>
              <a:rPr lang="vi-VN" sz="1600" dirty="0">
                <a:latin typeface="+mn-lt"/>
              </a:rPr>
              <a:t>Ứng dụng: chuyển tài liệu giấy in thành tài liệu văn bản, nhận dạng biển số, số hóa tờ báo và văn bản lịch sử,...</a:t>
            </a:r>
          </a:p>
        </p:txBody>
      </p:sp>
    </p:spTree>
    <p:extLst>
      <p:ext uri="{BB962C8B-B14F-4D97-AF65-F5344CB8AC3E}">
        <p14:creationId xmlns:p14="http://schemas.microsoft.com/office/powerpoint/2010/main" val="152638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82597" y="209550"/>
            <a:ext cx="7702550" cy="573088"/>
          </a:xfrm>
        </p:spPr>
        <p:txBody>
          <a:bodyPr/>
          <a:lstStyle/>
          <a:p>
            <a:pPr algn="ctr"/>
            <a:r>
              <a:rPr lang="en-US" dirty="0"/>
              <a:t>PREPROCESSING STEPS</a:t>
            </a:r>
          </a:p>
        </p:txBody>
      </p:sp>
      <p:sp>
        <p:nvSpPr>
          <p:cNvPr id="5" name="Google Shape;1762;p45">
            <a:extLst>
              <a:ext uri="{FF2B5EF4-FFF2-40B4-BE49-F238E27FC236}">
                <a16:creationId xmlns:a16="http://schemas.microsoft.com/office/drawing/2014/main" id="{D48AFBF5-A5F2-4882-8F99-94A9605470A5}"/>
              </a:ext>
            </a:extLst>
          </p:cNvPr>
          <p:cNvSpPr txBox="1">
            <a:spLocks/>
          </p:cNvSpPr>
          <p:nvPr/>
        </p:nvSpPr>
        <p:spPr>
          <a:xfrm>
            <a:off x="609500" y="666751"/>
            <a:ext cx="7924800" cy="25146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vi-VN" sz="1600" dirty="0">
                <a:latin typeface="+mn-lt"/>
              </a:rPr>
              <a:t>Bước 1 – Tiền xử lí: Ảnh văn bản được chuyển đổi thành ảnh nhị phân (pixel) để thể hiện chính xác nhất. OCR quét và xác nhận các vị trí cần xử lý kí tự.</a:t>
            </a:r>
          </a:p>
          <a:p>
            <a:pPr marL="0" indent="0">
              <a:lnSpc>
                <a:spcPct val="100000"/>
              </a:lnSpc>
              <a:spcAft>
                <a:spcPts val="1600"/>
              </a:spcAft>
              <a:buFont typeface="Fira Sans Condensed Light"/>
              <a:buNone/>
            </a:pPr>
            <a:r>
              <a:rPr lang="vi-VN" sz="1600" dirty="0">
                <a:latin typeface="+mn-lt"/>
              </a:rPr>
              <a:t>Bước 2 – Nhận dạng kí tự: Thông tin từ bước 1, OCR quét các biểu tượng gặp và phân chúng thành kí tự cơ bản.</a:t>
            </a:r>
          </a:p>
          <a:p>
            <a:pPr marL="0" indent="0">
              <a:lnSpc>
                <a:spcPct val="100000"/>
              </a:lnSpc>
              <a:spcAft>
                <a:spcPts val="1600"/>
              </a:spcAft>
              <a:buFont typeface="Fira Sans Condensed Light"/>
              <a:buNone/>
            </a:pPr>
            <a:r>
              <a:rPr lang="vi-VN" sz="1600" dirty="0">
                <a:latin typeface="+mn-lt"/>
              </a:rPr>
              <a:t>Bước 3 – Xử lý hậu kì: Nếu thiếu bước này, độ chính xác chuyển đổi thấp, OCR sẽ tạo ra nhiều từ vô nghĩa. Thuật toán OCR sẽ quét các từ trong bộ từ điển có trong output chứa danh sách các từ được phép xuất hiện trong văn bản.</a:t>
            </a:r>
          </a:p>
        </p:txBody>
      </p:sp>
      <p:sp>
        <p:nvSpPr>
          <p:cNvPr id="8" name="Title 2">
            <a:extLst>
              <a:ext uri="{FF2B5EF4-FFF2-40B4-BE49-F238E27FC236}">
                <a16:creationId xmlns:a16="http://schemas.microsoft.com/office/drawing/2014/main" id="{C6F10975-5A8D-4CE6-9524-E10D4C3059FF}"/>
              </a:ext>
            </a:extLst>
          </p:cNvPr>
          <p:cNvSpPr txBox="1">
            <a:spLocks/>
          </p:cNvSpPr>
          <p:nvPr/>
        </p:nvSpPr>
        <p:spPr>
          <a:xfrm>
            <a:off x="581147" y="32575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a:t>DIFFICULTS</a:t>
            </a:r>
          </a:p>
        </p:txBody>
      </p:sp>
      <p:sp>
        <p:nvSpPr>
          <p:cNvPr id="9" name="Google Shape;1762;p45">
            <a:extLst>
              <a:ext uri="{FF2B5EF4-FFF2-40B4-BE49-F238E27FC236}">
                <a16:creationId xmlns:a16="http://schemas.microsoft.com/office/drawing/2014/main" id="{E5F0D4CC-C71D-45DC-8991-C214159FA351}"/>
              </a:ext>
            </a:extLst>
          </p:cNvPr>
          <p:cNvSpPr txBox="1">
            <a:spLocks/>
          </p:cNvSpPr>
          <p:nvPr/>
        </p:nvSpPr>
        <p:spPr>
          <a:xfrm>
            <a:off x="720000" y="3638552"/>
            <a:ext cx="7924800" cy="9906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buSzPct val="150000"/>
              <a:buFont typeface="Arial" pitchFamily="34" charset="0"/>
              <a:buChar char="•"/>
            </a:pPr>
            <a:r>
              <a:rPr lang="en-US" sz="1600" dirty="0" err="1">
                <a:latin typeface="+mj-lt"/>
              </a:rPr>
              <a:t>Màu</a:t>
            </a:r>
            <a:r>
              <a:rPr lang="en-US" sz="1600" dirty="0">
                <a:latin typeface="+mj-lt"/>
              </a:rPr>
              <a:t> </a:t>
            </a:r>
            <a:r>
              <a:rPr lang="en-US" sz="1600" dirty="0" err="1">
                <a:latin typeface="+mj-lt"/>
              </a:rPr>
              <a:t>nền</a:t>
            </a:r>
            <a:r>
              <a:rPr lang="en-US" sz="1600" dirty="0">
                <a:latin typeface="+mj-lt"/>
              </a:rPr>
              <a:t> </a:t>
            </a:r>
            <a:r>
              <a:rPr lang="en-US" sz="1600" dirty="0" err="1">
                <a:latin typeface="+mj-lt"/>
              </a:rPr>
              <a:t>và</a:t>
            </a:r>
            <a:r>
              <a:rPr lang="en-US" sz="1600" dirty="0">
                <a:latin typeface="+mj-lt"/>
              </a:rPr>
              <a:t> </a:t>
            </a:r>
            <a:r>
              <a:rPr lang="en-US" sz="1600" dirty="0" err="1">
                <a:latin typeface="+mj-lt"/>
              </a:rPr>
              <a:t>ký</a:t>
            </a:r>
            <a:r>
              <a:rPr lang="en-US" sz="1600" dirty="0">
                <a:latin typeface="+mj-lt"/>
              </a:rPr>
              <a:t> </a:t>
            </a:r>
            <a:r>
              <a:rPr lang="en-US" sz="1600" dirty="0" err="1">
                <a:latin typeface="+mj-lt"/>
              </a:rPr>
              <a:t>tự</a:t>
            </a:r>
            <a:r>
              <a:rPr lang="en-US" sz="1600" dirty="0">
                <a:latin typeface="+mj-lt"/>
              </a:rPr>
              <a:t> </a:t>
            </a:r>
            <a:r>
              <a:rPr lang="en-US" sz="1600" dirty="0" err="1">
                <a:latin typeface="+mj-lt"/>
              </a:rPr>
              <a:t>có</a:t>
            </a:r>
            <a:r>
              <a:rPr lang="en-US" sz="1600" dirty="0">
                <a:latin typeface="+mj-lt"/>
              </a:rPr>
              <a:t> </a:t>
            </a:r>
            <a:r>
              <a:rPr lang="en-US" sz="1600" dirty="0" err="1">
                <a:latin typeface="+mj-lt"/>
              </a:rPr>
              <a:t>sự</a:t>
            </a:r>
            <a:r>
              <a:rPr lang="en-US" sz="1600" dirty="0">
                <a:latin typeface="+mj-lt"/>
              </a:rPr>
              <a:t> </a:t>
            </a:r>
            <a:r>
              <a:rPr lang="en-US" sz="1600" dirty="0" err="1">
                <a:latin typeface="+mj-lt"/>
              </a:rPr>
              <a:t>tượng</a:t>
            </a:r>
            <a:r>
              <a:rPr lang="en-US" sz="1600" dirty="0">
                <a:latin typeface="+mj-lt"/>
              </a:rPr>
              <a:t> </a:t>
            </a:r>
            <a:r>
              <a:rPr lang="en-US" sz="1600" dirty="0" err="1">
                <a:latin typeface="+mj-lt"/>
              </a:rPr>
              <a:t>đồng</a:t>
            </a:r>
            <a:r>
              <a:rPr lang="en-US" sz="1600" dirty="0">
                <a:latin typeface="+mj-lt"/>
              </a:rPr>
              <a:t> </a:t>
            </a:r>
            <a:r>
              <a:rPr lang="en-US" sz="1600" dirty="0" err="1">
                <a:latin typeface="+mj-lt"/>
              </a:rPr>
              <a:t>nhau</a:t>
            </a:r>
            <a:r>
              <a:rPr lang="en-US" sz="1600" dirty="0">
                <a:latin typeface="+mj-lt"/>
              </a:rPr>
              <a:t>.</a:t>
            </a:r>
          </a:p>
          <a:p>
            <a:pPr marL="285750" indent="-285750">
              <a:lnSpc>
                <a:spcPct val="100000"/>
              </a:lnSpc>
              <a:spcAft>
                <a:spcPts val="1600"/>
              </a:spcAft>
              <a:buSzPct val="150000"/>
              <a:buFont typeface="Arial" pitchFamily="34" charset="0"/>
              <a:buChar char="•"/>
            </a:pPr>
            <a:r>
              <a:rPr lang="en-US" sz="1600" dirty="0" err="1">
                <a:latin typeface="+mj-lt"/>
              </a:rPr>
              <a:t>Hạn</a:t>
            </a:r>
            <a:r>
              <a:rPr lang="en-US" sz="1600" dirty="0">
                <a:latin typeface="+mj-lt"/>
              </a:rPr>
              <a:t> </a:t>
            </a:r>
            <a:r>
              <a:rPr lang="en-US" sz="1600" dirty="0" err="1">
                <a:latin typeface="+mj-lt"/>
              </a:rPr>
              <a:t>chế</a:t>
            </a:r>
            <a:r>
              <a:rPr lang="en-US" sz="1600" dirty="0">
                <a:latin typeface="+mj-lt"/>
              </a:rPr>
              <a:t> </a:t>
            </a:r>
            <a:r>
              <a:rPr lang="en-US" sz="1600" dirty="0" err="1">
                <a:latin typeface="+mj-lt"/>
              </a:rPr>
              <a:t>về</a:t>
            </a:r>
            <a:r>
              <a:rPr lang="en-US" sz="1600" dirty="0">
                <a:latin typeface="+mj-lt"/>
              </a:rPr>
              <a:t> </a:t>
            </a:r>
            <a:r>
              <a:rPr lang="en-US" sz="1600" dirty="0" err="1">
                <a:latin typeface="+mj-lt"/>
              </a:rPr>
              <a:t>ngôn</a:t>
            </a:r>
            <a:r>
              <a:rPr lang="en-US" sz="1600" dirty="0">
                <a:latin typeface="+mj-lt"/>
              </a:rPr>
              <a:t> </a:t>
            </a:r>
            <a:r>
              <a:rPr lang="en-US" sz="1600" dirty="0" err="1">
                <a:latin typeface="+mj-lt"/>
              </a:rPr>
              <a:t>ngữ</a:t>
            </a:r>
            <a:r>
              <a:rPr lang="en-US" sz="1600" dirty="0">
                <a:latin typeface="+mj-lt"/>
              </a:rPr>
              <a:t>.</a:t>
            </a:r>
            <a:endParaRPr lang="vi-VN" sz="1600" dirty="0">
              <a:latin typeface="+mj-lt"/>
            </a:endParaRPr>
          </a:p>
        </p:txBody>
      </p:sp>
    </p:spTree>
    <p:extLst>
      <p:ext uri="{BB962C8B-B14F-4D97-AF65-F5344CB8AC3E}">
        <p14:creationId xmlns:p14="http://schemas.microsoft.com/office/powerpoint/2010/main" val="2752350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5273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 DETECTION</a:t>
            </a:r>
            <a:endParaRPr dirty="0"/>
          </a:p>
        </p:txBody>
      </p:sp>
    </p:spTree>
    <p:extLst>
      <p:ext uri="{BB962C8B-B14F-4D97-AF65-F5344CB8AC3E}">
        <p14:creationId xmlns:p14="http://schemas.microsoft.com/office/powerpoint/2010/main" val="3342051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 DETECTION</a:t>
            </a:r>
            <a:endParaRPr dirty="0"/>
          </a:p>
        </p:txBody>
      </p:sp>
      <p:sp>
        <p:nvSpPr>
          <p:cNvPr id="33" name="Google Shape;1753;p44">
            <a:extLst>
              <a:ext uri="{FF2B5EF4-FFF2-40B4-BE49-F238E27FC236}">
                <a16:creationId xmlns:a16="http://schemas.microsoft.com/office/drawing/2014/main" id="{A6D0F247-0C91-4BB9-A23F-C883715385D8}"/>
              </a:ext>
            </a:extLst>
          </p:cNvPr>
          <p:cNvSpPr txBox="1">
            <a:spLocks/>
          </p:cNvSpPr>
          <p:nvPr/>
        </p:nvSpPr>
        <p:spPr>
          <a:xfrm flipH="1">
            <a:off x="471577" y="1395299"/>
            <a:ext cx="7966700" cy="377522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600" dirty="0">
                <a:latin typeface="+mj-lt"/>
              </a:rPr>
              <a:t>INPUT:</a:t>
            </a:r>
            <a:r>
              <a:rPr lang="vi-VN" sz="1600" dirty="0">
                <a:latin typeface="+mj-lt"/>
              </a:rPr>
              <a:t> </a:t>
            </a:r>
            <a:r>
              <a:rPr lang="vi-VN" sz="1600" dirty="0">
                <a:latin typeface="+mn-lt"/>
              </a:rPr>
              <a:t>ảnh màu</a:t>
            </a:r>
            <a:r>
              <a:rPr lang="en-US" sz="1600" dirty="0">
                <a:latin typeface="+mn-lt"/>
              </a:rPr>
              <a:t>.</a:t>
            </a:r>
          </a:p>
          <a:p>
            <a:pPr marL="0" indent="0">
              <a:lnSpc>
                <a:spcPct val="100000"/>
              </a:lnSpc>
              <a:spcAft>
                <a:spcPts val="1600"/>
              </a:spcAft>
              <a:buFont typeface="Fira Sans Condensed Light"/>
              <a:buNone/>
            </a:pPr>
            <a:r>
              <a:rPr lang="en-US" sz="1600" dirty="0">
                <a:latin typeface="+mj-lt"/>
              </a:rPr>
              <a:t>OUTPUT: </a:t>
            </a:r>
            <a:r>
              <a:rPr lang="vi-VN" sz="1600" dirty="0">
                <a:latin typeface="+mn-lt"/>
              </a:rPr>
              <a:t>vị trí của các đối tượng trong ảnh. </a:t>
            </a:r>
            <a:r>
              <a:rPr lang="en-US" sz="1600" dirty="0">
                <a:latin typeface="+mn-lt"/>
              </a:rPr>
              <a:t>N</a:t>
            </a:r>
            <a:r>
              <a:rPr lang="vi-VN" sz="1600" dirty="0">
                <a:latin typeface="+mn-lt"/>
              </a:rPr>
              <a:t>ó bao gồm 2 bài toán nhỏ</a:t>
            </a:r>
            <a:r>
              <a:rPr lang="en-US" sz="1600" dirty="0">
                <a:latin typeface="+mn-lt"/>
              </a:rPr>
              <a:t>:</a:t>
            </a:r>
            <a:endParaRPr lang="vi-VN" sz="1600" dirty="0">
              <a:latin typeface="+mn-lt"/>
            </a:endParaRPr>
          </a:p>
          <a:p>
            <a:pPr marL="0" indent="0">
              <a:lnSpc>
                <a:spcPct val="100000"/>
              </a:lnSpc>
              <a:spcAft>
                <a:spcPts val="1600"/>
              </a:spcAft>
            </a:pPr>
            <a:r>
              <a:rPr lang="en-US" sz="1600" dirty="0">
                <a:latin typeface="+mn-lt"/>
              </a:rPr>
              <a:t> </a:t>
            </a:r>
            <a:r>
              <a:rPr lang="vi-VN" sz="1600" dirty="0">
                <a:latin typeface="+mn-lt"/>
              </a:rPr>
              <a:t>Xác định các bounding box (hình chữ nhật) quanh đối tượng</a:t>
            </a:r>
            <a:r>
              <a:rPr lang="vi-VN" sz="1600" dirty="0">
                <a:latin typeface="+mj-lt"/>
              </a:rPr>
              <a:t>. </a:t>
            </a:r>
          </a:p>
          <a:p>
            <a:pPr marL="0" indent="0">
              <a:lnSpc>
                <a:spcPct val="100000"/>
              </a:lnSpc>
              <a:spcAft>
                <a:spcPts val="1600"/>
              </a:spcAft>
            </a:pPr>
            <a:r>
              <a:rPr lang="en-US" sz="1600" dirty="0">
                <a:latin typeface="+mn-lt"/>
              </a:rPr>
              <a:t> </a:t>
            </a:r>
            <a:r>
              <a:rPr lang="vi-VN" sz="1600" dirty="0">
                <a:latin typeface="+mn-lt"/>
              </a:rPr>
              <a:t>Với mỗi bounding box thì cần phân loại xem đấy là đối tượng gì (chó, ngựa, ô tô,...) với bao nhiêu phần trăm </a:t>
            </a:r>
            <a:r>
              <a:rPr lang="en-US" sz="1600" dirty="0" err="1">
                <a:latin typeface="+mj-lt"/>
              </a:rPr>
              <a:t>chính</a:t>
            </a:r>
            <a:r>
              <a:rPr lang="en-US" sz="1600" dirty="0">
                <a:latin typeface="+mj-lt"/>
              </a:rPr>
              <a:t> </a:t>
            </a:r>
            <a:r>
              <a:rPr lang="en-US" sz="1600" dirty="0" err="1">
                <a:latin typeface="+mj-lt"/>
              </a:rPr>
              <a:t>xác</a:t>
            </a:r>
            <a:r>
              <a:rPr lang="en-US" sz="1600" dirty="0">
                <a:latin typeface="+mj-lt"/>
              </a:rPr>
              <a:t>.</a:t>
            </a:r>
            <a:endParaRPr lang="vi-VN" sz="1600" dirty="0">
              <a:latin typeface="+mj-lt"/>
            </a:endParaRPr>
          </a:p>
          <a:p>
            <a:pPr marL="0" indent="0">
              <a:lnSpc>
                <a:spcPct val="100000"/>
              </a:lnSpc>
              <a:spcAft>
                <a:spcPts val="1600"/>
              </a:spcAft>
              <a:buFont typeface="Fira Sans Condensed Light"/>
              <a:buNone/>
            </a:pPr>
            <a:r>
              <a:rPr lang="vi-VN" sz="1600" dirty="0">
                <a:latin typeface="+mn-lt"/>
              </a:rPr>
              <a:t>Mô hình CNN thường </a:t>
            </a:r>
            <a:r>
              <a:rPr lang="en-US" sz="1600" dirty="0" err="1">
                <a:latin typeface="+mn-lt"/>
              </a:rPr>
              <a:t>không</a:t>
            </a:r>
            <a:r>
              <a:rPr lang="vi-VN" sz="1600" dirty="0">
                <a:latin typeface="+mn-lt"/>
              </a:rPr>
              <a:t> thể giải quyết đ</a:t>
            </a:r>
            <a:r>
              <a:rPr lang="en-US" sz="1600" dirty="0" err="1">
                <a:latin typeface="+mn-lt"/>
              </a:rPr>
              <a:t>ượ</a:t>
            </a:r>
            <a:r>
              <a:rPr lang="vi-VN" sz="1600" dirty="0">
                <a:latin typeface="+mn-lt"/>
              </a:rPr>
              <a:t>c do </a:t>
            </a:r>
            <a:r>
              <a:rPr lang="en-US" sz="1600" dirty="0" err="1">
                <a:latin typeface="+mn-lt"/>
              </a:rPr>
              <a:t>không</a:t>
            </a:r>
            <a:r>
              <a:rPr lang="vi-VN" sz="1600" dirty="0">
                <a:latin typeface="+mn-lt"/>
              </a:rPr>
              <a:t> biết trước đ</a:t>
            </a:r>
            <a:r>
              <a:rPr lang="en-US" sz="1600" dirty="0" err="1">
                <a:latin typeface="+mn-lt"/>
              </a:rPr>
              <a:t>ượ</a:t>
            </a:r>
            <a:r>
              <a:rPr lang="vi-VN" sz="1600" dirty="0">
                <a:latin typeface="+mn-lt"/>
              </a:rPr>
              <a:t>c có bao nhiêu đối tượng bên trong tấm ảnh</a:t>
            </a:r>
            <a:r>
              <a:rPr lang="en-US" sz="1600" dirty="0">
                <a:latin typeface="+mn-lt"/>
              </a:rPr>
              <a:t>.</a:t>
            </a:r>
            <a:endParaRPr lang="vi-VN" sz="1600" dirty="0">
              <a:latin typeface="+mn-lt"/>
            </a:endParaRPr>
          </a:p>
          <a:p>
            <a:pPr marL="0" indent="0">
              <a:lnSpc>
                <a:spcPct val="100000"/>
              </a:lnSpc>
              <a:spcAft>
                <a:spcPts val="1600"/>
              </a:spcAft>
              <a:buFont typeface="Fira Sans Condensed Light"/>
              <a:buNone/>
            </a:pPr>
            <a:r>
              <a:rPr lang="vi-VN" sz="1600" dirty="0">
                <a:latin typeface="+mn-lt"/>
              </a:rPr>
              <a:t>Mô hình</a:t>
            </a:r>
            <a:r>
              <a:rPr lang="en-US" sz="1600" dirty="0">
                <a:latin typeface="+mn-lt"/>
              </a:rPr>
              <a:t>:</a:t>
            </a:r>
            <a:r>
              <a:rPr lang="vi-VN" sz="1600" dirty="0">
                <a:latin typeface="+mn-lt"/>
              </a:rPr>
              <a:t> R-CNN</a:t>
            </a:r>
            <a:r>
              <a:rPr lang="en-US" sz="1600" dirty="0">
                <a:latin typeface="+mn-lt"/>
              </a:rPr>
              <a:t>,</a:t>
            </a:r>
            <a:r>
              <a:rPr lang="vi-VN" sz="1600" dirty="0">
                <a:latin typeface="+mn-lt"/>
              </a:rPr>
              <a:t> YOLO</a:t>
            </a:r>
            <a:r>
              <a:rPr lang="en-US" sz="1600" dirty="0">
                <a:latin typeface="+mn-lt"/>
              </a:rPr>
              <a:t>, Alex-net, Google-net.</a:t>
            </a:r>
            <a:endParaRPr lang="vi-VN" sz="1600" dirty="0">
              <a:latin typeface="+mn-lt"/>
            </a:endParaRPr>
          </a:p>
        </p:txBody>
      </p:sp>
      <p:pic>
        <p:nvPicPr>
          <p:cNvPr id="1026" name="Picture 2">
            <a:extLst>
              <a:ext uri="{FF2B5EF4-FFF2-40B4-BE49-F238E27FC236}">
                <a16:creationId xmlns:a16="http://schemas.microsoft.com/office/drawing/2014/main" id="{E653DE08-E69B-4AD9-9A9F-8BD9DC248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126" y="133350"/>
            <a:ext cx="4747437" cy="2018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228600" y="361950"/>
            <a:ext cx="487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 DETECTION APPLICATION</a:t>
            </a:r>
            <a:endParaRPr dirty="0"/>
          </a:p>
        </p:txBody>
      </p:sp>
      <p:pic>
        <p:nvPicPr>
          <p:cNvPr id="5124" name="Picture 4" descr="Computer Vision] Object Detection (nhận diện vật thể) chỉ với 10 dòng code sử  dụng ImageAI - Viblo">
            <a:extLst>
              <a:ext uri="{FF2B5EF4-FFF2-40B4-BE49-F238E27FC236}">
                <a16:creationId xmlns:a16="http://schemas.microsoft.com/office/drawing/2014/main" id="{31EFC135-5E67-4601-8454-CB5C75E78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33550"/>
            <a:ext cx="4199751"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5 ứng dụng của thị giác máy tính cho Deep Learning - Blog | TheGioiMayChu">
            <a:extLst>
              <a:ext uri="{FF2B5EF4-FFF2-40B4-BE49-F238E27FC236}">
                <a16:creationId xmlns:a16="http://schemas.microsoft.com/office/drawing/2014/main" id="{D44C06C0-527B-4291-858B-B7D6B8ABF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3350"/>
            <a:ext cx="39624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hat's new in YOLO v3? – mc.ai">
            <a:extLst>
              <a:ext uri="{FF2B5EF4-FFF2-40B4-BE49-F238E27FC236}">
                <a16:creationId xmlns:a16="http://schemas.microsoft.com/office/drawing/2014/main" id="{CF160535-65C1-4A02-923D-BDF9078D8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00350"/>
            <a:ext cx="3962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64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600200" y="1428750"/>
            <a:ext cx="59597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 SEGMENTATION</a:t>
            </a:r>
            <a:endParaRPr dirty="0"/>
          </a:p>
        </p:txBody>
      </p:sp>
    </p:spTree>
    <p:extLst>
      <p:ext uri="{BB962C8B-B14F-4D97-AF65-F5344CB8AC3E}">
        <p14:creationId xmlns:p14="http://schemas.microsoft.com/office/powerpoint/2010/main" val="334205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000" y="3035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Image Segmentation</a:t>
            </a:r>
            <a:endParaRPr dirty="0"/>
          </a:p>
        </p:txBody>
      </p:sp>
      <p:sp>
        <p:nvSpPr>
          <p:cNvPr id="1753" name="Google Shape;1753;p44"/>
          <p:cNvSpPr txBox="1">
            <a:spLocks noGrp="1"/>
          </p:cNvSpPr>
          <p:nvPr>
            <p:ph type="subTitle" idx="4294967295"/>
          </p:nvPr>
        </p:nvSpPr>
        <p:spPr>
          <a:xfrm flipH="1">
            <a:off x="304800" y="876272"/>
            <a:ext cx="4419600" cy="3905278"/>
          </a:xfrm>
          <a:prstGeom prst="rect">
            <a:avLst/>
          </a:prstGeom>
        </p:spPr>
        <p:txBody>
          <a:bodyPr spcFirstLastPara="1" wrap="square" lIns="91425" tIns="274300" rIns="91425" bIns="91425" anchor="t" anchorCtr="0">
            <a:noAutofit/>
          </a:bodyPr>
          <a:lstStyle/>
          <a:p>
            <a:pPr marL="285750" lvl="0" indent="-285750" algn="l" rtl="0">
              <a:lnSpc>
                <a:spcPct val="150000"/>
              </a:lnSpc>
              <a:spcBef>
                <a:spcPts val="0"/>
              </a:spcBef>
              <a:spcAft>
                <a:spcPts val="1600"/>
              </a:spcAft>
              <a:buSzPct val="150000"/>
              <a:buFont typeface="Arial" pitchFamily="34" charset="0"/>
              <a:buChar char="•"/>
            </a:pPr>
            <a:r>
              <a:rPr lang="en-US" sz="1600" dirty="0" err="1">
                <a:latin typeface="+mn-lt"/>
              </a:rPr>
              <a:t>Bài</a:t>
            </a:r>
            <a:r>
              <a:rPr lang="en-US" sz="1600" dirty="0">
                <a:latin typeface="+mn-lt"/>
              </a:rPr>
              <a:t> </a:t>
            </a:r>
            <a:r>
              <a:rPr lang="en-US" sz="1600" dirty="0" err="1">
                <a:latin typeface="+mn-lt"/>
              </a:rPr>
              <a:t>toán</a:t>
            </a:r>
            <a:r>
              <a:rPr lang="en-US" sz="1600" dirty="0">
                <a:latin typeface="+mn-lt"/>
              </a:rPr>
              <a:t> </a:t>
            </a:r>
            <a:r>
              <a:rPr lang="en-US" sz="1600" dirty="0" err="1">
                <a:latin typeface="+mn-lt"/>
              </a:rPr>
              <a:t>có</a:t>
            </a:r>
            <a:r>
              <a:rPr lang="en-US" sz="1600" dirty="0">
                <a:latin typeface="+mn-lt"/>
              </a:rPr>
              <a:t> </a:t>
            </a:r>
            <a:r>
              <a:rPr lang="en-US" sz="1600" dirty="0" err="1">
                <a:latin typeface="+mn-lt"/>
              </a:rPr>
              <a:t>yêu</a:t>
            </a:r>
            <a:r>
              <a:rPr lang="en-US" sz="1600" dirty="0">
                <a:latin typeface="+mn-lt"/>
              </a:rPr>
              <a:t> </a:t>
            </a:r>
            <a:r>
              <a:rPr lang="en-US" sz="1600" dirty="0" err="1">
                <a:latin typeface="+mn-lt"/>
              </a:rPr>
              <a:t>cầu</a:t>
            </a:r>
            <a:r>
              <a:rPr lang="en-US" sz="1600" dirty="0">
                <a:latin typeface="+mn-lt"/>
              </a:rPr>
              <a:t> </a:t>
            </a:r>
            <a:r>
              <a:rPr lang="en-US" sz="1600" dirty="0" err="1">
                <a:latin typeface="+mn-lt"/>
              </a:rPr>
              <a:t>cao</a:t>
            </a:r>
            <a:r>
              <a:rPr lang="en-US" sz="1600" dirty="0">
                <a:latin typeface="+mn-lt"/>
              </a:rPr>
              <a:t> </a:t>
            </a:r>
            <a:r>
              <a:rPr lang="en-US" sz="1600" dirty="0" err="1">
                <a:latin typeface="+mn-lt"/>
              </a:rPr>
              <a:t>hơn</a:t>
            </a:r>
            <a:r>
              <a:rPr lang="en-US" sz="1600" dirty="0">
                <a:latin typeface="+mn-lt"/>
              </a:rPr>
              <a:t> so </a:t>
            </a:r>
            <a:r>
              <a:rPr lang="en-US" sz="1600" dirty="0" err="1">
                <a:latin typeface="+mn-lt"/>
              </a:rPr>
              <a:t>với</a:t>
            </a:r>
            <a:r>
              <a:rPr lang="en-US" sz="1600" dirty="0">
                <a:latin typeface="+mn-lt"/>
              </a:rPr>
              <a:t> object detection: </a:t>
            </a:r>
            <a:r>
              <a:rPr lang="en-US" sz="1600" dirty="0" err="1">
                <a:latin typeface="+mn-lt"/>
              </a:rPr>
              <a:t>gán</a:t>
            </a:r>
            <a:r>
              <a:rPr lang="en-US" sz="1600" dirty="0">
                <a:latin typeface="+mn-lt"/>
              </a:rPr>
              <a:t> </a:t>
            </a:r>
            <a:r>
              <a:rPr lang="en-US" sz="1600" dirty="0" err="1">
                <a:latin typeface="+mn-lt"/>
              </a:rPr>
              <a:t>nhãn</a:t>
            </a:r>
            <a:r>
              <a:rPr lang="en-US" sz="1600" dirty="0">
                <a:latin typeface="+mn-lt"/>
              </a:rPr>
              <a:t> </a:t>
            </a:r>
            <a:r>
              <a:rPr lang="en-US" sz="1600" dirty="0" err="1">
                <a:latin typeface="+mn-lt"/>
              </a:rPr>
              <a:t>từng</a:t>
            </a:r>
            <a:r>
              <a:rPr lang="en-US" sz="1600" dirty="0">
                <a:latin typeface="+mn-lt"/>
              </a:rPr>
              <a:t> </a:t>
            </a:r>
            <a:r>
              <a:rPr lang="en-US" sz="1600" dirty="0" err="1">
                <a:latin typeface="+mn-lt"/>
              </a:rPr>
              <a:t>điểm</a:t>
            </a:r>
            <a:r>
              <a:rPr lang="en-US" sz="1600" dirty="0">
                <a:latin typeface="+mn-lt"/>
              </a:rPr>
              <a:t> </a:t>
            </a:r>
            <a:r>
              <a:rPr lang="en-US" sz="1600" dirty="0" err="1">
                <a:latin typeface="+mn-lt"/>
              </a:rPr>
              <a:t>ảnh</a:t>
            </a:r>
            <a:r>
              <a:rPr lang="en-US" sz="1600" dirty="0">
                <a:latin typeface="+mn-lt"/>
              </a:rPr>
              <a:t> </a:t>
            </a:r>
            <a:r>
              <a:rPr lang="en-US" sz="1600" dirty="0" err="1">
                <a:latin typeface="+mn-lt"/>
              </a:rPr>
              <a:t>thể</a:t>
            </a:r>
            <a:r>
              <a:rPr lang="en-US" sz="1600" dirty="0">
                <a:latin typeface="+mn-lt"/>
              </a:rPr>
              <a:t> </a:t>
            </a:r>
            <a:r>
              <a:rPr lang="en-US" sz="1600" dirty="0" err="1">
                <a:latin typeface="+mn-lt"/>
              </a:rPr>
              <a:t>hiện</a:t>
            </a:r>
            <a:r>
              <a:rPr lang="en-US" sz="1600" dirty="0">
                <a:latin typeface="+mn-lt"/>
              </a:rPr>
              <a:t> </a:t>
            </a:r>
            <a:r>
              <a:rPr lang="en-US" sz="1600" dirty="0" err="1">
                <a:latin typeface="+mn-lt"/>
              </a:rPr>
              <a:t>đối</a:t>
            </a:r>
            <a:r>
              <a:rPr lang="en-US" sz="1600" dirty="0">
                <a:latin typeface="+mn-lt"/>
              </a:rPr>
              <a:t> </a:t>
            </a:r>
            <a:r>
              <a:rPr lang="en-US" sz="1600" dirty="0" err="1">
                <a:latin typeface="+mn-lt"/>
              </a:rPr>
              <a:t>tượng</a:t>
            </a:r>
            <a:r>
              <a:rPr lang="en-US" sz="1600" dirty="0">
                <a:latin typeface="+mn-lt"/>
              </a:rPr>
              <a:t>.</a:t>
            </a:r>
          </a:p>
          <a:p>
            <a:pPr marL="285750" lvl="0" indent="-285750" algn="l" rtl="0">
              <a:lnSpc>
                <a:spcPct val="150000"/>
              </a:lnSpc>
              <a:spcBef>
                <a:spcPts val="0"/>
              </a:spcBef>
              <a:spcAft>
                <a:spcPts val="1600"/>
              </a:spcAft>
              <a:buSzPct val="150000"/>
              <a:buFont typeface="Arial" pitchFamily="34" charset="0"/>
              <a:buChar char="•"/>
            </a:pPr>
            <a:r>
              <a:rPr lang="vi-VN" sz="1600" dirty="0">
                <a:latin typeface="+mn-lt"/>
              </a:rPr>
              <a:t>Input của bài toán là một bức ảnh và output là một ma trận mask mà giá trị của từng pixel đã được gãn</a:t>
            </a:r>
            <a:r>
              <a:rPr lang="vi-VN" sz="1600" b="1" dirty="0">
                <a:latin typeface="+mn-lt"/>
              </a:rPr>
              <a:t> </a:t>
            </a:r>
            <a:r>
              <a:rPr lang="vi-VN" sz="1600" dirty="0">
                <a:latin typeface="+mn-lt"/>
              </a:rPr>
              <a:t>nhãn trên đó</a:t>
            </a:r>
          </a:p>
        </p:txBody>
      </p:sp>
      <p:sp>
        <p:nvSpPr>
          <p:cNvPr id="2" name="AutoShape 2" descr="Khoa học dữ liệu">
            <a:extLst>
              <a:ext uri="{FF2B5EF4-FFF2-40B4-BE49-F238E27FC236}">
                <a16:creationId xmlns:a16="http://schemas.microsoft.com/office/drawing/2014/main" id="{43C6E02F-4336-424F-8184-9BCBB2F56B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1E637C4-6353-4962-B9AB-071CCE7C2529}"/>
              </a:ext>
            </a:extLst>
          </p:cNvPr>
          <p:cNvPicPr>
            <a:picLocks noChangeAspect="1"/>
          </p:cNvPicPr>
          <p:nvPr/>
        </p:nvPicPr>
        <p:blipFill>
          <a:blip r:embed="rId3"/>
          <a:stretch>
            <a:fillRect/>
          </a:stretch>
        </p:blipFill>
        <p:spPr>
          <a:xfrm>
            <a:off x="4990483" y="1278442"/>
            <a:ext cx="3880615" cy="31236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000" y="3035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SEGMENTATION</a:t>
            </a:r>
            <a:endParaRPr dirty="0"/>
          </a:p>
        </p:txBody>
      </p:sp>
      <p:sp>
        <p:nvSpPr>
          <p:cNvPr id="1753" name="Google Shape;1753;p44"/>
          <p:cNvSpPr txBox="1">
            <a:spLocks noGrp="1"/>
          </p:cNvSpPr>
          <p:nvPr>
            <p:ph type="subTitle" idx="4294967295"/>
          </p:nvPr>
        </p:nvSpPr>
        <p:spPr>
          <a:xfrm flipH="1">
            <a:off x="304800" y="876272"/>
            <a:ext cx="8610600" cy="1963989"/>
          </a:xfrm>
          <a:prstGeom prst="rect">
            <a:avLst/>
          </a:prstGeom>
        </p:spPr>
        <p:txBody>
          <a:bodyPr spcFirstLastPara="1" wrap="square" lIns="91425" tIns="274300" rIns="91425" bIns="91425" anchor="ctr" anchorCtr="0">
            <a:noAutofit/>
          </a:bodyPr>
          <a:lstStyle/>
          <a:p>
            <a:pPr marL="0" lvl="0" indent="0" algn="just" rtl="0">
              <a:lnSpc>
                <a:spcPct val="150000"/>
              </a:lnSpc>
              <a:spcBef>
                <a:spcPts val="0"/>
              </a:spcBef>
              <a:buNone/>
            </a:pPr>
            <a:r>
              <a:rPr lang="vi-VN" sz="1600" dirty="0">
                <a:latin typeface="+mn-lt"/>
              </a:rPr>
              <a:t>Được chia làm 2 loại:</a:t>
            </a:r>
          </a:p>
          <a:p>
            <a:pPr marL="0" indent="0" algn="just">
              <a:lnSpc>
                <a:spcPct val="150000"/>
              </a:lnSpc>
            </a:pPr>
            <a:r>
              <a:rPr lang="en-US" sz="1600" dirty="0">
                <a:latin typeface="+mn-lt"/>
              </a:rPr>
              <a:t> </a:t>
            </a:r>
            <a:r>
              <a:rPr lang="vi-VN" sz="1600" dirty="0">
                <a:latin typeface="+mn-lt"/>
              </a:rPr>
              <a:t>Semantic segmentation: Thực hiện segment với từng lớp khác nhau, ví dụ: tất cả người là 1 lớp, tất cả ô tô là 1 lớp.</a:t>
            </a:r>
          </a:p>
          <a:p>
            <a:pPr marL="0" indent="0" algn="just">
              <a:lnSpc>
                <a:spcPct val="150000"/>
              </a:lnSpc>
            </a:pPr>
            <a:r>
              <a:rPr lang="en-US" sz="1600" dirty="0">
                <a:latin typeface="+mn-lt"/>
              </a:rPr>
              <a:t> I</a:t>
            </a:r>
            <a:r>
              <a:rPr lang="vi-VN" sz="1600" dirty="0">
                <a:latin typeface="+mn-lt"/>
              </a:rPr>
              <a:t>nstance segmentation: Thực hiện segment với từng đối tượng trong một lớp.</a:t>
            </a:r>
          </a:p>
        </p:txBody>
      </p:sp>
      <p:sp>
        <p:nvSpPr>
          <p:cNvPr id="2" name="AutoShape 2" descr="Khoa học dữ liệu">
            <a:extLst>
              <a:ext uri="{FF2B5EF4-FFF2-40B4-BE49-F238E27FC236}">
                <a16:creationId xmlns:a16="http://schemas.microsoft.com/office/drawing/2014/main" id="{43C6E02F-4336-424F-8184-9BCBB2F56B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Khoa học dữ liệu">
            <a:extLst>
              <a:ext uri="{FF2B5EF4-FFF2-40B4-BE49-F238E27FC236}">
                <a16:creationId xmlns:a16="http://schemas.microsoft.com/office/drawing/2014/main" id="{146090F2-4C87-40BC-8BE7-9167F2942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70" y="2840261"/>
            <a:ext cx="5328060" cy="195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70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62" name="Google Shape;1762;p45"/>
          <p:cNvSpPr txBox="1">
            <a:spLocks noGrp="1"/>
          </p:cNvSpPr>
          <p:nvPr>
            <p:ph type="subTitle" idx="4294967295"/>
          </p:nvPr>
        </p:nvSpPr>
        <p:spPr>
          <a:xfrm>
            <a:off x="914400" y="1047750"/>
            <a:ext cx="7315200" cy="3581400"/>
          </a:xfrm>
          <a:prstGeom prst="rect">
            <a:avLst/>
          </a:prstGeom>
        </p:spPr>
        <p:txBody>
          <a:bodyPr spcFirstLastPara="1" wrap="square" lIns="91425" tIns="274300" rIns="91425" bIns="91425" anchor="t" anchorCtr="0">
            <a:noAutofit/>
          </a:bodyPr>
          <a:lstStyle/>
          <a:p>
            <a:pPr marL="285750" lvl="0" indent="-285750" rtl="0">
              <a:lnSpc>
                <a:spcPct val="150000"/>
              </a:lnSpc>
              <a:spcBef>
                <a:spcPts val="0"/>
              </a:spcBef>
              <a:spcAft>
                <a:spcPts val="1600"/>
              </a:spcAft>
              <a:buSzPct val="150000"/>
              <a:buFont typeface="Arial" pitchFamily="34" charset="0"/>
              <a:buChar char="•"/>
            </a:pPr>
            <a:r>
              <a:rPr lang="en-US" sz="1600" dirty="0" err="1">
                <a:latin typeface="+mj-lt"/>
              </a:rPr>
              <a:t>Xây</a:t>
            </a:r>
            <a:r>
              <a:rPr lang="en-US" sz="1600" dirty="0">
                <a:latin typeface="+mj-lt"/>
              </a:rPr>
              <a:t> </a:t>
            </a:r>
            <a:r>
              <a:rPr lang="en-US" sz="1600" dirty="0" err="1">
                <a:latin typeface="+mj-lt"/>
              </a:rPr>
              <a:t>dựng</a:t>
            </a:r>
            <a:r>
              <a:rPr lang="en-US" sz="1600" dirty="0">
                <a:latin typeface="+mj-lt"/>
              </a:rPr>
              <a:t> </a:t>
            </a:r>
            <a:r>
              <a:rPr lang="en-US" sz="1600" dirty="0" err="1">
                <a:latin typeface="+mj-lt"/>
              </a:rPr>
              <a:t>những</a:t>
            </a:r>
            <a:r>
              <a:rPr lang="en-US" sz="1600" dirty="0">
                <a:latin typeface="+mj-lt"/>
              </a:rPr>
              <a:t> </a:t>
            </a:r>
            <a:r>
              <a:rPr lang="en-US" sz="1600" dirty="0" err="1">
                <a:latin typeface="+mj-lt"/>
              </a:rPr>
              <a:t>mô</a:t>
            </a:r>
            <a:r>
              <a:rPr lang="en-US" sz="1600" dirty="0">
                <a:latin typeface="+mj-lt"/>
              </a:rPr>
              <a:t> </a:t>
            </a:r>
            <a:r>
              <a:rPr lang="en-US" sz="1600" dirty="0" err="1">
                <a:latin typeface="+mj-lt"/>
              </a:rPr>
              <a:t>hình</a:t>
            </a:r>
            <a:r>
              <a:rPr lang="en-US" sz="1600" dirty="0">
                <a:latin typeface="+mj-lt"/>
              </a:rPr>
              <a:t> </a:t>
            </a:r>
            <a:r>
              <a:rPr lang="en-US" sz="1600" dirty="0" err="1">
                <a:latin typeface="+mj-lt"/>
              </a:rPr>
              <a:t>có</a:t>
            </a:r>
            <a:r>
              <a:rPr lang="en-US" sz="1600" dirty="0">
                <a:latin typeface="+mj-lt"/>
              </a:rPr>
              <a:t> </a:t>
            </a:r>
            <a:r>
              <a:rPr lang="en-US" sz="1600" dirty="0" err="1">
                <a:latin typeface="+mj-lt"/>
              </a:rPr>
              <a:t>thể</a:t>
            </a:r>
            <a:r>
              <a:rPr lang="en-US" sz="1600" dirty="0">
                <a:latin typeface="+mj-lt"/>
              </a:rPr>
              <a:t> </a:t>
            </a:r>
            <a:r>
              <a:rPr lang="en-US" sz="1600" dirty="0" err="1">
                <a:latin typeface="+mj-lt"/>
              </a:rPr>
              <a:t>học</a:t>
            </a:r>
            <a:r>
              <a:rPr lang="en-US" sz="1600" dirty="0">
                <a:latin typeface="+mj-lt"/>
              </a:rPr>
              <a:t> </a:t>
            </a:r>
            <a:r>
              <a:rPr lang="en-US" sz="1600" dirty="0" err="1">
                <a:latin typeface="+mj-lt"/>
              </a:rPr>
              <a:t>các</a:t>
            </a:r>
            <a:r>
              <a:rPr lang="en-US" sz="1600" dirty="0">
                <a:latin typeface="+mj-lt"/>
              </a:rPr>
              <a:t> </a:t>
            </a:r>
            <a:r>
              <a:rPr lang="en-US" sz="1600" dirty="0" err="1">
                <a:latin typeface="+mj-lt"/>
              </a:rPr>
              <a:t>đặc</a:t>
            </a:r>
            <a:r>
              <a:rPr lang="en-US" sz="1600" dirty="0">
                <a:latin typeface="+mj-lt"/>
              </a:rPr>
              <a:t> </a:t>
            </a:r>
            <a:r>
              <a:rPr lang="en-US" sz="1600" dirty="0" err="1">
                <a:latin typeface="+mj-lt"/>
              </a:rPr>
              <a:t>trưng</a:t>
            </a:r>
            <a:r>
              <a:rPr lang="en-US" sz="1600" dirty="0">
                <a:latin typeface="+mj-lt"/>
              </a:rPr>
              <a:t> </a:t>
            </a:r>
            <a:r>
              <a:rPr lang="en-US" sz="1600" dirty="0" err="1">
                <a:latin typeface="+mj-lt"/>
              </a:rPr>
              <a:t>của</a:t>
            </a:r>
            <a:r>
              <a:rPr lang="en-US" sz="1600" dirty="0">
                <a:latin typeface="+mj-lt"/>
              </a:rPr>
              <a:t> </a:t>
            </a:r>
            <a:r>
              <a:rPr lang="en-US" sz="1600" dirty="0" err="1">
                <a:latin typeface="+mj-lt"/>
              </a:rPr>
              <a:t>đối</a:t>
            </a:r>
            <a:r>
              <a:rPr lang="en-US" sz="1600" dirty="0">
                <a:latin typeface="+mj-lt"/>
              </a:rPr>
              <a:t> </a:t>
            </a:r>
            <a:r>
              <a:rPr lang="en-US" sz="1600" dirty="0" err="1">
                <a:latin typeface="+mj-lt"/>
              </a:rPr>
              <a:t>tượng</a:t>
            </a:r>
            <a:r>
              <a:rPr lang="en-US" sz="1600" dirty="0">
                <a:latin typeface="+mj-lt"/>
              </a:rPr>
              <a:t> </a:t>
            </a:r>
            <a:r>
              <a:rPr lang="en-US" sz="1600" dirty="0" err="1">
                <a:latin typeface="+mj-lt"/>
              </a:rPr>
              <a:t>và</a:t>
            </a:r>
            <a:r>
              <a:rPr lang="en-US" sz="1600" dirty="0">
                <a:latin typeface="+mj-lt"/>
              </a:rPr>
              <a:t> </a:t>
            </a:r>
            <a:r>
              <a:rPr lang="en-US" sz="1600" dirty="0" err="1">
                <a:latin typeface="+mj-lt"/>
              </a:rPr>
              <a:t>vị</a:t>
            </a:r>
            <a:r>
              <a:rPr lang="en-US" sz="1600" dirty="0">
                <a:latin typeface="+mj-lt"/>
              </a:rPr>
              <a:t> </a:t>
            </a:r>
            <a:r>
              <a:rPr lang="en-US" sz="1600" dirty="0" err="1">
                <a:latin typeface="+mj-lt"/>
              </a:rPr>
              <a:t>trí</a:t>
            </a:r>
            <a:r>
              <a:rPr lang="en-US" sz="1600" dirty="0">
                <a:latin typeface="+mj-lt"/>
              </a:rPr>
              <a:t> </a:t>
            </a:r>
            <a:r>
              <a:rPr lang="en-US" sz="1600" dirty="0" err="1">
                <a:latin typeface="+mj-lt"/>
              </a:rPr>
              <a:t>điểm</a:t>
            </a:r>
            <a:r>
              <a:rPr lang="en-US" sz="1600" dirty="0">
                <a:latin typeface="+mj-lt"/>
              </a:rPr>
              <a:t> </a:t>
            </a:r>
            <a:r>
              <a:rPr lang="en-US" sz="1600" dirty="0" err="1">
                <a:latin typeface="+mj-lt"/>
              </a:rPr>
              <a:t>ảnh</a:t>
            </a:r>
            <a:r>
              <a:rPr lang="en-US" sz="1600" dirty="0">
                <a:latin typeface="+mj-lt"/>
              </a:rPr>
              <a:t> </a:t>
            </a:r>
            <a:r>
              <a:rPr lang="en-US" sz="1600" dirty="0" err="1">
                <a:latin typeface="+mj-lt"/>
              </a:rPr>
              <a:t>thể</a:t>
            </a:r>
            <a:r>
              <a:rPr lang="en-US" sz="1600" dirty="0">
                <a:latin typeface="+mj-lt"/>
              </a:rPr>
              <a:t> </a:t>
            </a:r>
            <a:r>
              <a:rPr lang="en-US" sz="1600" dirty="0" err="1">
                <a:latin typeface="+mj-lt"/>
              </a:rPr>
              <a:t>hiện</a:t>
            </a:r>
            <a:r>
              <a:rPr lang="en-US" sz="1600" dirty="0">
                <a:latin typeface="+mj-lt"/>
              </a:rPr>
              <a:t> </a:t>
            </a:r>
            <a:r>
              <a:rPr lang="en-US" sz="1600" dirty="0" err="1">
                <a:latin typeface="+mj-lt"/>
              </a:rPr>
              <a:t>đối</a:t>
            </a:r>
            <a:r>
              <a:rPr lang="en-US" sz="1600" dirty="0">
                <a:latin typeface="+mj-lt"/>
              </a:rPr>
              <a:t> </a:t>
            </a:r>
            <a:r>
              <a:rPr lang="en-US" sz="1600" dirty="0" err="1">
                <a:latin typeface="+mj-lt"/>
              </a:rPr>
              <a:t>tượng</a:t>
            </a:r>
            <a:r>
              <a:rPr lang="en-US" sz="1600" dirty="0">
                <a:latin typeface="+mj-lt"/>
              </a:rPr>
              <a:t>.</a:t>
            </a:r>
          </a:p>
          <a:p>
            <a:pPr marL="285750" lvl="0" indent="-285750" rtl="0">
              <a:lnSpc>
                <a:spcPct val="150000"/>
              </a:lnSpc>
              <a:spcBef>
                <a:spcPts val="0"/>
              </a:spcBef>
              <a:spcAft>
                <a:spcPts val="1600"/>
              </a:spcAft>
              <a:buSzPct val="150000"/>
              <a:buFont typeface="Arial" pitchFamily="34" charset="0"/>
              <a:buChar char="•"/>
            </a:pPr>
            <a:r>
              <a:rPr lang="en-US" sz="1600" dirty="0" err="1">
                <a:latin typeface="+mj-lt"/>
              </a:rPr>
              <a:t>Ví</a:t>
            </a:r>
            <a:r>
              <a:rPr lang="en-US" sz="1600" dirty="0">
                <a:latin typeface="+mj-lt"/>
              </a:rPr>
              <a:t> </a:t>
            </a:r>
            <a:r>
              <a:rPr lang="en-US" sz="1600" dirty="0" err="1">
                <a:latin typeface="+mj-lt"/>
              </a:rPr>
              <a:t>dụ</a:t>
            </a:r>
            <a:r>
              <a:rPr lang="en-US" sz="1600" dirty="0">
                <a:latin typeface="+mj-lt"/>
              </a:rPr>
              <a:t>: </a:t>
            </a:r>
            <a:r>
              <a:rPr lang="en-US" sz="1600" dirty="0" err="1">
                <a:latin typeface="+mj-lt"/>
              </a:rPr>
              <a:t>kiến</a:t>
            </a:r>
            <a:r>
              <a:rPr lang="en-US" sz="1600" dirty="0">
                <a:latin typeface="+mj-lt"/>
              </a:rPr>
              <a:t> </a:t>
            </a:r>
            <a:r>
              <a:rPr lang="en-US" sz="1600" dirty="0" err="1">
                <a:latin typeface="+mj-lt"/>
              </a:rPr>
              <a:t>trúc</a:t>
            </a:r>
            <a:r>
              <a:rPr lang="en-US" sz="1600" dirty="0">
                <a:latin typeface="+mj-lt"/>
              </a:rPr>
              <a:t> U-net </a:t>
            </a:r>
            <a:r>
              <a:rPr lang="en-US" sz="1600" dirty="0" err="1">
                <a:latin typeface="+mj-lt"/>
              </a:rPr>
              <a:t>trong</a:t>
            </a:r>
            <a:r>
              <a:rPr lang="en-US" sz="1600" dirty="0">
                <a:latin typeface="+mj-lt"/>
              </a:rPr>
              <a:t> deep learning.</a:t>
            </a:r>
          </a:p>
          <a:p>
            <a:pPr marL="285750" lvl="0" indent="-285750" rtl="0">
              <a:lnSpc>
                <a:spcPct val="150000"/>
              </a:lnSpc>
              <a:spcBef>
                <a:spcPts val="0"/>
              </a:spcBef>
              <a:spcAft>
                <a:spcPts val="1600"/>
              </a:spcAft>
              <a:buSzPct val="150000"/>
              <a:buFont typeface="Arial" pitchFamily="34" charset="0"/>
              <a:buChar char="•"/>
            </a:pPr>
            <a:r>
              <a:rPr lang="en-US" sz="1600" dirty="0" err="1">
                <a:latin typeface="+mj-lt"/>
              </a:rPr>
              <a:t>Khó</a:t>
            </a:r>
            <a:r>
              <a:rPr lang="en-US" sz="1600" dirty="0">
                <a:latin typeface="+mj-lt"/>
              </a:rPr>
              <a:t> </a:t>
            </a:r>
            <a:r>
              <a:rPr lang="en-US" sz="1600" dirty="0" err="1">
                <a:latin typeface="+mj-lt"/>
              </a:rPr>
              <a:t>khăn</a:t>
            </a:r>
            <a:r>
              <a:rPr lang="en-US" sz="1600" dirty="0">
                <a:latin typeface="+mj-lt"/>
              </a:rPr>
              <a:t>: </a:t>
            </a:r>
            <a:r>
              <a:rPr lang="en-US" sz="1600" dirty="0" err="1">
                <a:latin typeface="+mj-lt"/>
              </a:rPr>
              <a:t>xác</a:t>
            </a:r>
            <a:r>
              <a:rPr lang="en-US" sz="1600" dirty="0">
                <a:latin typeface="+mj-lt"/>
              </a:rPr>
              <a:t> </a:t>
            </a:r>
            <a:r>
              <a:rPr lang="en-US" sz="1600" dirty="0" err="1">
                <a:latin typeface="+mj-lt"/>
              </a:rPr>
              <a:t>định</a:t>
            </a:r>
            <a:r>
              <a:rPr lang="en-US" sz="1600" dirty="0">
                <a:latin typeface="+mj-lt"/>
              </a:rPr>
              <a:t> </a:t>
            </a:r>
            <a:r>
              <a:rPr lang="en-US" sz="1600" dirty="0" err="1">
                <a:latin typeface="+mj-lt"/>
              </a:rPr>
              <a:t>chính</a:t>
            </a:r>
            <a:r>
              <a:rPr lang="en-US" sz="1600" dirty="0">
                <a:latin typeface="+mj-lt"/>
              </a:rPr>
              <a:t> </a:t>
            </a:r>
            <a:r>
              <a:rPr lang="en-US" sz="1600" dirty="0" err="1">
                <a:latin typeface="+mj-lt"/>
              </a:rPr>
              <a:t>xác</a:t>
            </a:r>
            <a:r>
              <a:rPr lang="en-US" sz="1600" dirty="0">
                <a:latin typeface="+mj-lt"/>
              </a:rPr>
              <a:t> </a:t>
            </a:r>
            <a:r>
              <a:rPr lang="en-US" sz="1600" dirty="0" err="1">
                <a:latin typeface="+mj-lt"/>
              </a:rPr>
              <a:t>từng</a:t>
            </a:r>
            <a:r>
              <a:rPr lang="en-US" sz="1600" dirty="0">
                <a:latin typeface="+mj-lt"/>
              </a:rPr>
              <a:t> </a:t>
            </a:r>
            <a:r>
              <a:rPr lang="en-US" sz="1600" dirty="0" err="1">
                <a:latin typeface="+mj-lt"/>
              </a:rPr>
              <a:t>điểm</a:t>
            </a:r>
            <a:r>
              <a:rPr lang="en-US" sz="1600" dirty="0">
                <a:latin typeface="+mj-lt"/>
              </a:rPr>
              <a:t> </a:t>
            </a:r>
            <a:r>
              <a:rPr lang="en-US" sz="1600" dirty="0" err="1">
                <a:latin typeface="+mj-lt"/>
              </a:rPr>
              <a:t>ảnh</a:t>
            </a:r>
            <a:r>
              <a:rPr lang="en-US" sz="1600" dirty="0">
                <a:latin typeface="+mj-lt"/>
              </a:rPr>
              <a:t> </a:t>
            </a:r>
            <a:r>
              <a:rPr lang="en-US" sz="1600" dirty="0" err="1">
                <a:latin typeface="+mj-lt"/>
              </a:rPr>
              <a:t>thể</a:t>
            </a:r>
            <a:r>
              <a:rPr lang="en-US" sz="1600" dirty="0">
                <a:latin typeface="+mj-lt"/>
              </a:rPr>
              <a:t> </a:t>
            </a:r>
            <a:r>
              <a:rPr lang="en-US" sz="1600" dirty="0" err="1">
                <a:latin typeface="+mj-lt"/>
              </a:rPr>
              <a:t>hiện</a:t>
            </a:r>
            <a:r>
              <a:rPr lang="en-US" sz="1600" dirty="0">
                <a:latin typeface="+mj-lt"/>
              </a:rPr>
              <a:t> </a:t>
            </a:r>
            <a:r>
              <a:rPr lang="en-US" sz="1600" dirty="0" err="1">
                <a:latin typeface="+mj-lt"/>
              </a:rPr>
              <a:t>đối</a:t>
            </a:r>
            <a:r>
              <a:rPr lang="en-US" sz="1600" dirty="0">
                <a:latin typeface="+mj-lt"/>
              </a:rPr>
              <a:t> </a:t>
            </a:r>
            <a:r>
              <a:rPr lang="en-US" sz="1600" dirty="0" err="1">
                <a:latin typeface="+mj-lt"/>
              </a:rPr>
              <a:t>tượng</a:t>
            </a:r>
            <a:endParaRPr lang="en-US" sz="1600" dirty="0">
              <a:latin typeface="+mj-lt"/>
            </a:endParaRPr>
          </a:p>
          <a:p>
            <a:pPr marL="285750" lvl="0" indent="-285750" rtl="0">
              <a:lnSpc>
                <a:spcPct val="150000"/>
              </a:lnSpc>
              <a:spcBef>
                <a:spcPts val="0"/>
              </a:spcBef>
              <a:spcAft>
                <a:spcPts val="1600"/>
              </a:spcAft>
              <a:buSzPct val="150000"/>
              <a:buFont typeface="Arial" pitchFamily="34" charset="0"/>
              <a:buChar char="•"/>
            </a:pPr>
            <a:r>
              <a:rPr lang="en-US" sz="1600" dirty="0" err="1">
                <a:latin typeface="+mj-lt"/>
              </a:rPr>
              <a:t>Ứng</a:t>
            </a:r>
            <a:r>
              <a:rPr lang="en-US" sz="1600" dirty="0">
                <a:latin typeface="+mj-lt"/>
              </a:rPr>
              <a:t> </a:t>
            </a:r>
            <a:r>
              <a:rPr lang="en-US" sz="1600" dirty="0" err="1">
                <a:latin typeface="+mj-lt"/>
              </a:rPr>
              <a:t>dụng</a:t>
            </a:r>
            <a:r>
              <a:rPr lang="en-US" sz="1600" dirty="0">
                <a:latin typeface="+mj-lt"/>
              </a:rPr>
              <a:t>: </a:t>
            </a:r>
            <a:r>
              <a:rPr lang="en-US" sz="1600" dirty="0" err="1">
                <a:latin typeface="+mj-lt"/>
              </a:rPr>
              <a:t>tự</a:t>
            </a:r>
            <a:r>
              <a:rPr lang="en-US" sz="1600" dirty="0">
                <a:latin typeface="+mj-lt"/>
              </a:rPr>
              <a:t> </a:t>
            </a:r>
            <a:r>
              <a:rPr lang="en-US" sz="1600" dirty="0" err="1">
                <a:latin typeface="+mj-lt"/>
              </a:rPr>
              <a:t>động</a:t>
            </a:r>
            <a:r>
              <a:rPr lang="en-US" sz="1600" dirty="0">
                <a:latin typeface="+mj-lt"/>
              </a:rPr>
              <a:t> </a:t>
            </a:r>
            <a:r>
              <a:rPr lang="en-US" sz="1600" dirty="0" err="1">
                <a:latin typeface="+mj-lt"/>
              </a:rPr>
              <a:t>lái</a:t>
            </a:r>
            <a:r>
              <a:rPr lang="en-US" sz="1600" dirty="0">
                <a:latin typeface="+mj-lt"/>
              </a:rPr>
              <a:t>, </a:t>
            </a:r>
            <a:r>
              <a:rPr lang="en-US" sz="1600" dirty="0" err="1">
                <a:latin typeface="+mj-lt"/>
              </a:rPr>
              <a:t>trong</a:t>
            </a:r>
            <a:r>
              <a:rPr lang="en-US" sz="1600" dirty="0">
                <a:latin typeface="+mj-lt"/>
              </a:rPr>
              <a:t> y khoa (</a:t>
            </a:r>
            <a:r>
              <a:rPr lang="en-US" sz="1600" dirty="0" err="1">
                <a:latin typeface="+mj-lt"/>
              </a:rPr>
              <a:t>chuẩn</a:t>
            </a:r>
            <a:r>
              <a:rPr lang="en-US" sz="1600" dirty="0">
                <a:latin typeface="+mj-lt"/>
              </a:rPr>
              <a:t> </a:t>
            </a:r>
            <a:r>
              <a:rPr lang="en-US" sz="1600" dirty="0" err="1">
                <a:latin typeface="+mj-lt"/>
              </a:rPr>
              <a:t>đoán</a:t>
            </a:r>
            <a:r>
              <a:rPr lang="en-US" sz="1600" dirty="0">
                <a:latin typeface="+mj-lt"/>
              </a:rPr>
              <a:t> </a:t>
            </a:r>
            <a:r>
              <a:rPr lang="en-US" sz="1600" dirty="0" err="1">
                <a:latin typeface="+mj-lt"/>
              </a:rPr>
              <a:t>khối</a:t>
            </a:r>
            <a:r>
              <a:rPr lang="en-US" sz="1600" dirty="0">
                <a:latin typeface="+mj-lt"/>
              </a:rPr>
              <a:t> u, </a:t>
            </a:r>
            <a:r>
              <a:rPr lang="en-US" sz="1600" dirty="0" err="1">
                <a:latin typeface="+mj-lt"/>
              </a:rPr>
              <a:t>các</a:t>
            </a:r>
            <a:r>
              <a:rPr lang="en-US" sz="1600" dirty="0">
                <a:latin typeface="+mj-lt"/>
              </a:rPr>
              <a:t> </a:t>
            </a:r>
            <a:r>
              <a:rPr lang="en-US" sz="1600" dirty="0" err="1">
                <a:latin typeface="+mj-lt"/>
              </a:rPr>
              <a:t>bộ</a:t>
            </a:r>
            <a:r>
              <a:rPr lang="en-US" sz="1600" dirty="0">
                <a:latin typeface="+mj-lt"/>
              </a:rPr>
              <a:t> </a:t>
            </a:r>
            <a:r>
              <a:rPr lang="en-US" sz="1600" dirty="0" err="1">
                <a:latin typeface="+mj-lt"/>
              </a:rPr>
              <a:t>phận</a:t>
            </a:r>
            <a:r>
              <a:rPr lang="en-US" sz="1600" dirty="0">
                <a:latin typeface="+mj-lt"/>
              </a:rPr>
              <a:t> </a:t>
            </a:r>
            <a:r>
              <a:rPr lang="en-US" sz="1600" dirty="0" err="1">
                <a:latin typeface="+mj-lt"/>
              </a:rPr>
              <a:t>cơ</a:t>
            </a:r>
            <a:r>
              <a:rPr lang="en-US" sz="1600" dirty="0">
                <a:latin typeface="+mj-lt"/>
              </a:rPr>
              <a:t> </a:t>
            </a:r>
            <a:r>
              <a:rPr lang="en-US" sz="1600" dirty="0" err="1">
                <a:latin typeface="+mj-lt"/>
              </a:rPr>
              <a:t>thể</a:t>
            </a:r>
            <a:r>
              <a:rPr lang="en-US" sz="1600" dirty="0">
                <a:latin typeface="+mj-lt"/>
              </a:rPr>
              <a:t>)…</a:t>
            </a:r>
          </a:p>
          <a:p>
            <a:pPr marL="0" lvl="0" indent="0" rtl="0">
              <a:lnSpc>
                <a:spcPct val="150000"/>
              </a:lnSpc>
              <a:spcBef>
                <a:spcPts val="0"/>
              </a:spcBef>
              <a:spcAft>
                <a:spcPts val="1600"/>
              </a:spcAft>
              <a:buNone/>
            </a:pPr>
            <a:endParaRPr lang="en-US" sz="1600" dirty="0">
              <a:latin typeface="+mj-lt"/>
            </a:endParaRPr>
          </a:p>
        </p:txBody>
      </p:sp>
      <p:sp>
        <p:nvSpPr>
          <p:cNvPr id="9" name="Google Shape;1744;p44">
            <a:extLst>
              <a:ext uri="{FF2B5EF4-FFF2-40B4-BE49-F238E27FC236}">
                <a16:creationId xmlns:a16="http://schemas.microsoft.com/office/drawing/2014/main" id="{EF34D51D-0348-4920-94D6-FD3AFBFF4684}"/>
              </a:ext>
            </a:extLst>
          </p:cNvPr>
          <p:cNvSpPr txBox="1">
            <a:spLocks/>
          </p:cNvSpPr>
          <p:nvPr/>
        </p:nvSpPr>
        <p:spPr>
          <a:xfrm>
            <a:off x="720000" y="3035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a:t>SEGMENTATION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371600" y="1418700"/>
            <a:ext cx="60960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ARTIFICIAL INTELLIGENCE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5273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FACE RECOGNITION</a:t>
            </a:r>
            <a:endParaRPr dirty="0"/>
          </a:p>
        </p:txBody>
      </p:sp>
    </p:spTree>
    <p:extLst>
      <p:ext uri="{BB962C8B-B14F-4D97-AF65-F5344CB8AC3E}">
        <p14:creationId xmlns:p14="http://schemas.microsoft.com/office/powerpoint/2010/main" val="3342051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609600" y="971550"/>
            <a:ext cx="7702550" cy="2994024"/>
          </a:xfrm>
          <a:noFill/>
          <a:ln>
            <a:noFill/>
          </a:ln>
        </p:spPr>
        <p:style>
          <a:lnRef idx="1">
            <a:schemeClr val="accent1"/>
          </a:lnRef>
          <a:fillRef idx="2">
            <a:schemeClr val="accent1"/>
          </a:fillRef>
          <a:effectRef idx="1">
            <a:schemeClr val="accent1"/>
          </a:effectRef>
          <a:fontRef idx="minor">
            <a:schemeClr val="dk1"/>
          </a:fontRef>
        </p:style>
        <p:txBody>
          <a:bodyPr anchor="ctr"/>
          <a:lstStyle/>
          <a:p>
            <a:pPr marL="158750" indent="0">
              <a:lnSpc>
                <a:spcPct val="150000"/>
              </a:lnSpc>
              <a:buSzPct val="150000"/>
              <a:buFont typeface="Arial" pitchFamily="34" charset="0"/>
              <a:buChar char="•"/>
            </a:pPr>
            <a:r>
              <a:rPr lang="en-US" sz="2000" dirty="0">
                <a:solidFill>
                  <a:schemeClr val="tx2"/>
                </a:solidFill>
                <a:latin typeface="+mn-lt"/>
              </a:rPr>
              <a:t> </a:t>
            </a:r>
            <a:r>
              <a:rPr lang="en-US" sz="2000" dirty="0" err="1">
                <a:solidFill>
                  <a:schemeClr val="tx2"/>
                </a:solidFill>
                <a:latin typeface="+mn-lt"/>
              </a:rPr>
              <a:t>Lĩnh</a:t>
            </a:r>
            <a:r>
              <a:rPr lang="en-US" sz="2000" dirty="0">
                <a:solidFill>
                  <a:schemeClr val="tx2"/>
                </a:solidFill>
                <a:latin typeface="+mn-lt"/>
              </a:rPr>
              <a:t> vực Computer Vision và Biometrics (sinh trắc </a:t>
            </a:r>
            <a:r>
              <a:rPr lang="en-US" sz="2000" dirty="0" err="1">
                <a:solidFill>
                  <a:schemeClr val="tx2"/>
                </a:solidFill>
                <a:latin typeface="+mn-lt"/>
              </a:rPr>
              <a:t>học</a:t>
            </a:r>
            <a:r>
              <a:rPr lang="en-US" sz="2000" dirty="0">
                <a:solidFill>
                  <a:schemeClr val="tx2"/>
                </a:solidFill>
                <a:latin typeface="+mn-lt"/>
              </a:rPr>
              <a:t>).</a:t>
            </a:r>
          </a:p>
          <a:p>
            <a:pPr marL="158750" indent="0">
              <a:lnSpc>
                <a:spcPct val="150000"/>
              </a:lnSpc>
              <a:buSzPct val="150000"/>
              <a:buFont typeface="Arial" pitchFamily="34" charset="0"/>
              <a:buChar char="•"/>
            </a:pPr>
            <a:r>
              <a:rPr lang="en-US" sz="2000" dirty="0">
                <a:solidFill>
                  <a:schemeClr val="tx2"/>
                </a:solidFill>
                <a:latin typeface="+mn-lt"/>
              </a:rPr>
              <a:t> </a:t>
            </a:r>
            <a:r>
              <a:rPr lang="en-US" sz="2000" dirty="0" err="1">
                <a:solidFill>
                  <a:schemeClr val="tx2"/>
                </a:solidFill>
                <a:latin typeface="+mn-lt"/>
              </a:rPr>
              <a:t>Bài</a:t>
            </a:r>
            <a:r>
              <a:rPr lang="en-US" sz="2000" dirty="0">
                <a:solidFill>
                  <a:schemeClr val="tx2"/>
                </a:solidFill>
                <a:latin typeface="+mn-lt"/>
              </a:rPr>
              <a:t> toán nhận dạng khuôn mặt người từ bức ảnh hay video (định </a:t>
            </a:r>
            <a:r>
              <a:rPr lang="en-US" sz="2000" dirty="0" err="1">
                <a:solidFill>
                  <a:schemeClr val="tx2"/>
                </a:solidFill>
                <a:latin typeface="+mn-lt"/>
              </a:rPr>
              <a:t>danh</a:t>
            </a:r>
            <a:r>
              <a:rPr lang="en-US" sz="2000" dirty="0">
                <a:solidFill>
                  <a:schemeClr val="tx2"/>
                </a:solidFill>
                <a:latin typeface="+mn-lt"/>
              </a:rPr>
              <a:t>).</a:t>
            </a:r>
          </a:p>
          <a:p>
            <a:pPr marL="158750" indent="0">
              <a:lnSpc>
                <a:spcPct val="150000"/>
              </a:lnSpc>
              <a:buSzPct val="150000"/>
              <a:buFont typeface="Arial" pitchFamily="34" charset="0"/>
              <a:buChar char="•"/>
            </a:pPr>
            <a:r>
              <a:rPr lang="en-US" sz="2000" dirty="0">
                <a:solidFill>
                  <a:schemeClr val="tx2"/>
                </a:solidFill>
                <a:latin typeface="+mn-lt"/>
              </a:rPr>
              <a:t> </a:t>
            </a:r>
            <a:r>
              <a:rPr lang="en-US" sz="2000" dirty="0" err="1">
                <a:solidFill>
                  <a:schemeClr val="tx2"/>
                </a:solidFill>
                <a:latin typeface="+mn-lt"/>
              </a:rPr>
              <a:t>Ứng</a:t>
            </a:r>
            <a:r>
              <a:rPr lang="en-US" sz="2000" dirty="0">
                <a:solidFill>
                  <a:schemeClr val="tx2"/>
                </a:solidFill>
                <a:latin typeface="+mn-lt"/>
              </a:rPr>
              <a:t> dụng trong an ninh, truy bắt tội phạm, </a:t>
            </a:r>
            <a:r>
              <a:rPr lang="en-US" sz="2000" dirty="0" err="1">
                <a:solidFill>
                  <a:schemeClr val="tx2"/>
                </a:solidFill>
                <a:latin typeface="+mn-lt"/>
              </a:rPr>
              <a:t>facebook</a:t>
            </a:r>
            <a:r>
              <a:rPr lang="en-US" sz="2000" dirty="0">
                <a:solidFill>
                  <a:schemeClr val="tx2"/>
                </a:solidFill>
                <a:latin typeface="+mn-lt"/>
              </a:rPr>
              <a:t> tự động tag tên một người, ...</a:t>
            </a:r>
          </a:p>
        </p:txBody>
      </p:sp>
      <p:sp>
        <p:nvSpPr>
          <p:cNvPr id="5" name="Title 4"/>
          <p:cNvSpPr>
            <a:spLocks noGrp="1"/>
          </p:cNvSpPr>
          <p:nvPr>
            <p:ph type="title" idx="4294967295"/>
          </p:nvPr>
        </p:nvSpPr>
        <p:spPr>
          <a:xfrm>
            <a:off x="533400" y="361950"/>
            <a:ext cx="7704137" cy="573087"/>
          </a:xfrm>
        </p:spPr>
        <p:txBody>
          <a:bodyPr/>
          <a:lstStyle/>
          <a:p>
            <a:pPr algn="ctr"/>
            <a:r>
              <a:rPr lang="en-US" dirty="0"/>
              <a:t>OVERVIEW</a:t>
            </a:r>
          </a:p>
        </p:txBody>
      </p:sp>
    </p:spTree>
    <p:extLst>
      <p:ext uri="{BB962C8B-B14F-4D97-AF65-F5344CB8AC3E}">
        <p14:creationId xmlns:p14="http://schemas.microsoft.com/office/powerpoint/2010/main" val="2890523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5800" y="143022"/>
            <a:ext cx="7704137" cy="573088"/>
          </a:xfrm>
        </p:spPr>
        <p:txBody>
          <a:bodyPr/>
          <a:lstStyle/>
          <a:p>
            <a:pPr algn="ctr"/>
            <a:r>
              <a:rPr lang="en-US" dirty="0"/>
              <a:t>RECOGNITION STEPS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716110"/>
            <a:ext cx="5791200" cy="4255812"/>
          </a:xfrm>
          <a:prstGeom prst="rect">
            <a:avLst/>
          </a:prstGeom>
        </p:spPr>
      </p:pic>
    </p:spTree>
    <p:extLst>
      <p:ext uri="{BB962C8B-B14F-4D97-AF65-F5344CB8AC3E}">
        <p14:creationId xmlns:p14="http://schemas.microsoft.com/office/powerpoint/2010/main" val="542978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FACE DETECTION</a:t>
            </a:r>
          </a:p>
        </p:txBody>
      </p:sp>
      <p:sp>
        <p:nvSpPr>
          <p:cNvPr id="5" name="TextBox 4"/>
          <p:cNvSpPr txBox="1"/>
          <p:nvPr/>
        </p:nvSpPr>
        <p:spPr>
          <a:xfrm>
            <a:off x="6629400" y="1200150"/>
            <a:ext cx="2362200" cy="2308324"/>
          </a:xfrm>
          <a:prstGeom prst="rect">
            <a:avLst/>
          </a:prstGeom>
          <a:no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solidFill>
                  <a:schemeClr val="tx2"/>
                </a:solidFill>
              </a:rPr>
              <a:t>1 số phương pháp:</a:t>
            </a:r>
          </a:p>
          <a:p>
            <a:endParaRPr lang="en-US" sz="1800" dirty="0">
              <a:solidFill>
                <a:schemeClr val="tx2"/>
              </a:solidFill>
            </a:endParaRPr>
          </a:p>
          <a:p>
            <a:pPr marL="285750" indent="-285750">
              <a:buClr>
                <a:schemeClr val="tx2"/>
              </a:buClr>
              <a:buFont typeface="Arial" panose="020B0604020202020204" pitchFamily="34" charset="0"/>
              <a:buChar char="•"/>
            </a:pPr>
            <a:r>
              <a:rPr lang="en-US" sz="1800" dirty="0">
                <a:solidFill>
                  <a:schemeClr val="tx2"/>
                </a:solidFill>
              </a:rPr>
              <a:t>Haar Cascade</a:t>
            </a:r>
          </a:p>
          <a:p>
            <a:pPr marL="285750" indent="-285750">
              <a:buClr>
                <a:schemeClr val="tx2"/>
              </a:buClr>
              <a:buFont typeface="Arial" panose="020B0604020202020204" pitchFamily="34" charset="0"/>
              <a:buChar char="•"/>
            </a:pPr>
            <a:endParaRPr lang="en-US" sz="1800" dirty="0">
              <a:solidFill>
                <a:schemeClr val="tx2"/>
              </a:solidFill>
            </a:endParaRPr>
          </a:p>
          <a:p>
            <a:pPr marL="285750" indent="-285750">
              <a:buClr>
                <a:schemeClr val="tx2"/>
              </a:buClr>
              <a:buFont typeface="Arial" panose="020B0604020202020204" pitchFamily="34" charset="0"/>
              <a:buChar char="•"/>
            </a:pPr>
            <a:r>
              <a:rPr lang="en-US" sz="1800" dirty="0">
                <a:solidFill>
                  <a:schemeClr val="tx2"/>
                </a:solidFill>
              </a:rPr>
              <a:t>Dlib</a:t>
            </a:r>
          </a:p>
          <a:p>
            <a:pPr marL="285750" indent="-285750">
              <a:buClr>
                <a:schemeClr val="tx2"/>
              </a:buClr>
              <a:buFont typeface="Arial" panose="020B0604020202020204" pitchFamily="34" charset="0"/>
              <a:buChar char="•"/>
            </a:pPr>
            <a:endParaRPr lang="en-US" sz="1800" dirty="0">
              <a:solidFill>
                <a:schemeClr val="tx2"/>
              </a:solidFill>
            </a:endParaRPr>
          </a:p>
          <a:p>
            <a:pPr marL="285750" indent="-285750">
              <a:buClr>
                <a:schemeClr val="tx2"/>
              </a:buClr>
              <a:buFont typeface="Arial" panose="020B0604020202020204" pitchFamily="34" charset="0"/>
              <a:buChar char="•"/>
            </a:pPr>
            <a:r>
              <a:rPr lang="en-US" sz="1800" dirty="0">
                <a:ln w="0"/>
                <a:solidFill>
                  <a:schemeClr val="tx2"/>
                </a:solidFill>
                <a:effectLst>
                  <a:outerShdw blurRad="38100" dist="19050" dir="2700000" algn="tl" rotWithShape="0">
                    <a:schemeClr val="dk1">
                      <a:alpha val="40000"/>
                    </a:schemeClr>
                  </a:outerShdw>
                </a:effectLst>
              </a:rPr>
              <a:t>MTCNN</a:t>
            </a:r>
          </a:p>
          <a:p>
            <a:endParaRPr lang="en-US" sz="180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00150"/>
            <a:ext cx="5562600" cy="3170569"/>
          </a:xfrm>
          <a:prstGeom prst="rect">
            <a:avLst/>
          </a:prstGeom>
        </p:spPr>
      </p:pic>
    </p:spTree>
    <p:extLst>
      <p:ext uri="{BB962C8B-B14F-4D97-AF65-F5344CB8AC3E}">
        <p14:creationId xmlns:p14="http://schemas.microsoft.com/office/powerpoint/2010/main" val="150806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514350"/>
            <a:ext cx="1981200" cy="1223726"/>
          </a:xfrm>
        </p:spPr>
        <p:txBody>
          <a:bodyPr/>
          <a:lstStyle/>
          <a:p>
            <a:r>
              <a:rPr lang="en-US" dirty="0"/>
              <a:t>FACIAL LANDMARK</a:t>
            </a:r>
          </a:p>
        </p:txBody>
      </p:sp>
      <p:pic>
        <p:nvPicPr>
          <p:cNvPr id="1026" name="Picture 2" descr="OpenCV - Facial Landmarks and Face Detection using dlib and OpenCV -  GeeksforGeeks"/>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19400" y="361950"/>
            <a:ext cx="5636476" cy="441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2483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FACE RECOGNITION</a:t>
            </a:r>
          </a:p>
        </p:txBody>
      </p:sp>
      <p:pic>
        <p:nvPicPr>
          <p:cNvPr id="4" name="Picture 2" descr="face-recognition · PyP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00150"/>
            <a:ext cx="5962824" cy="3324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29400" y="1200150"/>
            <a:ext cx="2362200" cy="2308324"/>
          </a:xfrm>
          <a:prstGeom prst="rect">
            <a:avLst/>
          </a:prstGeom>
          <a:no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solidFill>
                  <a:schemeClr val="tx2"/>
                </a:solidFill>
              </a:rPr>
              <a:t>1 số phương pháp:</a:t>
            </a:r>
          </a:p>
          <a:p>
            <a:endParaRPr lang="en-US" sz="1800" dirty="0">
              <a:solidFill>
                <a:schemeClr val="tx2"/>
              </a:solidFill>
            </a:endParaRPr>
          </a:p>
          <a:p>
            <a:pPr marL="285750" indent="-285750">
              <a:buClr>
                <a:schemeClr val="tx2"/>
              </a:buClr>
              <a:buFont typeface="Arial" panose="020B0604020202020204" pitchFamily="34" charset="0"/>
              <a:buChar char="•"/>
            </a:pPr>
            <a:r>
              <a:rPr lang="en-US" sz="1800" dirty="0">
                <a:solidFill>
                  <a:schemeClr val="tx2"/>
                </a:solidFill>
              </a:rPr>
              <a:t>DCNN</a:t>
            </a:r>
          </a:p>
          <a:p>
            <a:pPr marL="285750" indent="-285750">
              <a:buClr>
                <a:schemeClr val="tx2"/>
              </a:buClr>
              <a:buFont typeface="Arial" panose="020B0604020202020204" pitchFamily="34" charset="0"/>
              <a:buChar char="•"/>
            </a:pPr>
            <a:endParaRPr lang="en-US" sz="1800" dirty="0">
              <a:solidFill>
                <a:schemeClr val="tx2"/>
              </a:solidFill>
            </a:endParaRPr>
          </a:p>
          <a:p>
            <a:pPr marL="285750" indent="-285750">
              <a:buClr>
                <a:schemeClr val="tx2"/>
              </a:buClr>
              <a:buFont typeface="Arial" panose="020B0604020202020204" pitchFamily="34" charset="0"/>
              <a:buChar char="•"/>
            </a:pPr>
            <a:r>
              <a:rPr lang="en-US" sz="1800" dirty="0">
                <a:solidFill>
                  <a:schemeClr val="tx2"/>
                </a:solidFill>
              </a:rPr>
              <a:t>FaceNet</a:t>
            </a:r>
          </a:p>
          <a:p>
            <a:pPr marL="285750" indent="-285750">
              <a:buClr>
                <a:schemeClr val="tx2"/>
              </a:buClr>
              <a:buFont typeface="Arial" panose="020B0604020202020204" pitchFamily="34" charset="0"/>
              <a:buChar char="•"/>
            </a:pPr>
            <a:endParaRPr lang="en-US" sz="1800" dirty="0">
              <a:ln w="0"/>
              <a:solidFill>
                <a:schemeClr val="tx2"/>
              </a:solidFill>
              <a:effectLst>
                <a:outerShdw blurRad="38100" dist="19050" dir="2700000" algn="tl" rotWithShape="0">
                  <a:schemeClr val="dk1">
                    <a:alpha val="40000"/>
                  </a:schemeClr>
                </a:outerShdw>
              </a:effectLst>
            </a:endParaRPr>
          </a:p>
          <a:p>
            <a:pPr marL="285750" indent="-285750">
              <a:buClr>
                <a:schemeClr val="tx2"/>
              </a:buClr>
              <a:buFont typeface="Arial" panose="020B0604020202020204" pitchFamily="34" charset="0"/>
              <a:buChar char="•"/>
            </a:pPr>
            <a:r>
              <a:rPr lang="en-US" sz="1800" dirty="0">
                <a:ln w="0"/>
                <a:solidFill>
                  <a:schemeClr val="tx2"/>
                </a:solidFill>
                <a:effectLst>
                  <a:outerShdw blurRad="38100" dist="19050" dir="2700000" algn="tl" rotWithShape="0">
                    <a:schemeClr val="dk1">
                      <a:alpha val="40000"/>
                    </a:schemeClr>
                  </a:outerShdw>
                </a:effectLst>
              </a:rPr>
              <a:t>InsightFace</a:t>
            </a:r>
          </a:p>
          <a:p>
            <a:endParaRPr lang="en-US"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3252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685800" y="1082675"/>
            <a:ext cx="7702550" cy="3416300"/>
          </a:xfrm>
          <a:noFill/>
          <a:ln>
            <a:noFill/>
          </a:ln>
        </p:spPr>
        <p:style>
          <a:lnRef idx="1">
            <a:schemeClr val="accent1"/>
          </a:lnRef>
          <a:fillRef idx="2">
            <a:schemeClr val="accent1"/>
          </a:fillRef>
          <a:effectRef idx="1">
            <a:schemeClr val="accent1"/>
          </a:effectRef>
          <a:fontRef idx="minor">
            <a:schemeClr val="dk1"/>
          </a:fontRef>
        </p:style>
        <p:txBody>
          <a:bodyPr/>
          <a:lstStyle/>
          <a:p>
            <a:pPr marL="158750" indent="0">
              <a:lnSpc>
                <a:spcPct val="150000"/>
              </a:lnSpc>
              <a:buSzPct val="150000"/>
              <a:buFont typeface="Arial" pitchFamily="34" charset="0"/>
              <a:buChar char="•"/>
            </a:pPr>
            <a:r>
              <a:rPr lang="en-US" sz="2000" dirty="0">
                <a:ln w="0"/>
                <a:solidFill>
                  <a:schemeClr val="tx2"/>
                </a:solidFill>
                <a:effectLst>
                  <a:outerShdw blurRad="38100" dist="19050" dir="2700000" algn="tl" rotWithShape="0">
                    <a:schemeClr val="dk1">
                      <a:alpha val="40000"/>
                    </a:schemeClr>
                  </a:outerShdw>
                </a:effectLst>
                <a:latin typeface="+mn-lt"/>
              </a:rPr>
              <a:t> </a:t>
            </a:r>
            <a:r>
              <a:rPr lang="en-US" sz="2000" dirty="0" err="1">
                <a:ln w="0"/>
                <a:solidFill>
                  <a:schemeClr val="tx2"/>
                </a:solidFill>
                <a:effectLst>
                  <a:outerShdw blurRad="38100" dist="19050" dir="2700000" algn="tl" rotWithShape="0">
                    <a:schemeClr val="dk1">
                      <a:alpha val="40000"/>
                    </a:schemeClr>
                  </a:outerShdw>
                </a:effectLst>
                <a:latin typeface="+mn-lt"/>
              </a:rPr>
              <a:t>Kích</a:t>
            </a:r>
            <a:r>
              <a:rPr lang="en-US" sz="2000" dirty="0">
                <a:ln w="0"/>
                <a:solidFill>
                  <a:schemeClr val="tx2"/>
                </a:solidFill>
                <a:effectLst>
                  <a:outerShdw blurRad="38100" dist="19050" dir="2700000" algn="tl" rotWithShape="0">
                    <a:schemeClr val="dk1">
                      <a:alpha val="40000"/>
                    </a:schemeClr>
                  </a:outerShdw>
                </a:effectLst>
                <a:latin typeface="+mn-lt"/>
              </a:rPr>
              <a:t> thước khác nhau</a:t>
            </a:r>
          </a:p>
          <a:p>
            <a:pPr marL="158750" indent="0">
              <a:lnSpc>
                <a:spcPct val="150000"/>
              </a:lnSpc>
              <a:buSzPct val="150000"/>
              <a:buFont typeface="Arial" pitchFamily="34" charset="0"/>
              <a:buChar char="•"/>
            </a:pPr>
            <a:r>
              <a:rPr lang="en-US" sz="2000" dirty="0">
                <a:ln w="0"/>
                <a:solidFill>
                  <a:schemeClr val="tx2"/>
                </a:solidFill>
                <a:effectLst>
                  <a:outerShdw blurRad="38100" dist="19050" dir="2700000" algn="tl" rotWithShape="0">
                    <a:schemeClr val="dk1">
                      <a:alpha val="40000"/>
                    </a:schemeClr>
                  </a:outerShdw>
                </a:effectLst>
                <a:latin typeface="+mn-lt"/>
              </a:rPr>
              <a:t> </a:t>
            </a:r>
            <a:r>
              <a:rPr lang="en-US" sz="2000" dirty="0" err="1">
                <a:ln w="0"/>
                <a:solidFill>
                  <a:schemeClr val="tx2"/>
                </a:solidFill>
                <a:effectLst>
                  <a:outerShdw blurRad="38100" dist="19050" dir="2700000" algn="tl" rotWithShape="0">
                    <a:schemeClr val="dk1">
                      <a:alpha val="40000"/>
                    </a:schemeClr>
                  </a:outerShdw>
                </a:effectLst>
                <a:latin typeface="+mn-lt"/>
              </a:rPr>
              <a:t>Nền</a:t>
            </a:r>
            <a:r>
              <a:rPr lang="en-US" sz="2000" dirty="0">
                <a:ln w="0"/>
                <a:solidFill>
                  <a:schemeClr val="tx2"/>
                </a:solidFill>
                <a:effectLst>
                  <a:outerShdw blurRad="38100" dist="19050" dir="2700000" algn="tl" rotWithShape="0">
                    <a:schemeClr val="dk1">
                      <a:alpha val="40000"/>
                    </a:schemeClr>
                  </a:outerShdw>
                </a:effectLst>
                <a:latin typeface="+mn-lt"/>
              </a:rPr>
              <a:t> lộn xộn</a:t>
            </a:r>
          </a:p>
          <a:p>
            <a:pPr marL="158750" indent="0">
              <a:lnSpc>
                <a:spcPct val="150000"/>
              </a:lnSpc>
              <a:buSzPct val="150000"/>
              <a:buFont typeface="Arial" pitchFamily="34" charset="0"/>
              <a:buChar char="•"/>
            </a:pPr>
            <a:r>
              <a:rPr lang="en-US" sz="2000" dirty="0">
                <a:ln w="0"/>
                <a:solidFill>
                  <a:schemeClr val="tx2"/>
                </a:solidFill>
                <a:effectLst>
                  <a:outerShdw blurRad="38100" dist="19050" dir="2700000" algn="tl" rotWithShape="0">
                    <a:schemeClr val="dk1">
                      <a:alpha val="40000"/>
                    </a:schemeClr>
                  </a:outerShdw>
                </a:effectLst>
                <a:latin typeface="+mn-lt"/>
              </a:rPr>
              <a:t> </a:t>
            </a:r>
            <a:r>
              <a:rPr lang="en-US" sz="2000" dirty="0" err="1">
                <a:ln w="0"/>
                <a:solidFill>
                  <a:schemeClr val="tx2"/>
                </a:solidFill>
                <a:effectLst>
                  <a:outerShdw blurRad="38100" dist="19050" dir="2700000" algn="tl" rotWithShape="0">
                    <a:schemeClr val="dk1">
                      <a:alpha val="40000"/>
                    </a:schemeClr>
                  </a:outerShdw>
                </a:effectLst>
                <a:latin typeface="+mn-lt"/>
              </a:rPr>
              <a:t>Khuôn</a:t>
            </a:r>
            <a:r>
              <a:rPr lang="en-US" sz="2000" dirty="0">
                <a:ln w="0"/>
                <a:solidFill>
                  <a:schemeClr val="tx2"/>
                </a:solidFill>
                <a:effectLst>
                  <a:outerShdw blurRad="38100" dist="19050" dir="2700000" algn="tl" rotWithShape="0">
                    <a:schemeClr val="dk1">
                      <a:alpha val="40000"/>
                    </a:schemeClr>
                  </a:outerShdw>
                </a:effectLst>
                <a:latin typeface="+mn-lt"/>
              </a:rPr>
              <a:t> mặt bị khuất (bị che, hoặc chụp 1 phần)</a:t>
            </a:r>
          </a:p>
          <a:p>
            <a:pPr marL="158750" indent="0">
              <a:lnSpc>
                <a:spcPct val="150000"/>
              </a:lnSpc>
              <a:buSzPct val="150000"/>
              <a:buFont typeface="Arial" pitchFamily="34" charset="0"/>
              <a:buChar char="•"/>
            </a:pPr>
            <a:r>
              <a:rPr lang="en-US" sz="2000" dirty="0">
                <a:ln w="0"/>
                <a:solidFill>
                  <a:schemeClr val="tx2"/>
                </a:solidFill>
                <a:effectLst>
                  <a:outerShdw blurRad="38100" dist="19050" dir="2700000" algn="tl" rotWithShape="0">
                    <a:schemeClr val="dk1">
                      <a:alpha val="40000"/>
                    </a:schemeClr>
                  </a:outerShdw>
                </a:effectLst>
                <a:latin typeface="+mn-lt"/>
              </a:rPr>
              <a:t> </a:t>
            </a:r>
            <a:r>
              <a:rPr lang="en-US" sz="2000" dirty="0" err="1">
                <a:ln w="0"/>
                <a:solidFill>
                  <a:schemeClr val="tx2"/>
                </a:solidFill>
                <a:effectLst>
                  <a:outerShdw blurRad="38100" dist="19050" dir="2700000" algn="tl" rotWithShape="0">
                    <a:schemeClr val="dk1">
                      <a:alpha val="40000"/>
                    </a:schemeClr>
                  </a:outerShdw>
                </a:effectLst>
                <a:latin typeface="+mn-lt"/>
              </a:rPr>
              <a:t>Độ</a:t>
            </a:r>
            <a:r>
              <a:rPr lang="en-US" sz="2000" dirty="0">
                <a:ln w="0"/>
                <a:solidFill>
                  <a:schemeClr val="tx2"/>
                </a:solidFill>
                <a:effectLst>
                  <a:outerShdw blurRad="38100" dist="19050" dir="2700000" algn="tl" rotWithShape="0">
                    <a:schemeClr val="dk1">
                      <a:alpha val="40000"/>
                    </a:schemeClr>
                  </a:outerShdw>
                </a:effectLst>
                <a:latin typeface="+mn-lt"/>
              </a:rPr>
              <a:t> sáng của ảnh (video)</a:t>
            </a:r>
          </a:p>
          <a:p>
            <a:pPr marL="158750" indent="0">
              <a:lnSpc>
                <a:spcPct val="150000"/>
              </a:lnSpc>
              <a:buSzPct val="150000"/>
              <a:buFont typeface="Arial" pitchFamily="34" charset="0"/>
              <a:buChar char="•"/>
            </a:pPr>
            <a:r>
              <a:rPr lang="en-US" sz="2000" dirty="0">
                <a:ln w="0"/>
                <a:solidFill>
                  <a:schemeClr val="tx2"/>
                </a:solidFill>
                <a:effectLst>
                  <a:outerShdw blurRad="38100" dist="19050" dir="2700000" algn="tl" rotWithShape="0">
                    <a:schemeClr val="dk1">
                      <a:alpha val="40000"/>
                    </a:schemeClr>
                  </a:outerShdw>
                </a:effectLst>
                <a:latin typeface="+mn-lt"/>
              </a:rPr>
              <a:t> </a:t>
            </a:r>
            <a:r>
              <a:rPr lang="en-US" sz="2000" dirty="0" err="1">
                <a:ln w="0"/>
                <a:solidFill>
                  <a:schemeClr val="tx2"/>
                </a:solidFill>
                <a:effectLst>
                  <a:outerShdw blurRad="38100" dist="19050" dir="2700000" algn="tl" rotWithShape="0">
                    <a:schemeClr val="dk1">
                      <a:alpha val="40000"/>
                    </a:schemeClr>
                  </a:outerShdw>
                </a:effectLst>
                <a:latin typeface="+mn-lt"/>
              </a:rPr>
              <a:t>Góc</a:t>
            </a:r>
            <a:r>
              <a:rPr lang="en-US" sz="2000" dirty="0">
                <a:ln w="0"/>
                <a:solidFill>
                  <a:schemeClr val="tx2"/>
                </a:solidFill>
                <a:effectLst>
                  <a:outerShdw blurRad="38100" dist="19050" dir="2700000" algn="tl" rotWithShape="0">
                    <a:schemeClr val="dk1">
                      <a:alpha val="40000"/>
                    </a:schemeClr>
                  </a:outerShdw>
                </a:effectLst>
                <a:latin typeface="+mn-lt"/>
              </a:rPr>
              <a:t> độ khuôn mặt</a:t>
            </a:r>
            <a:endParaRPr lang="en-US" sz="2000" dirty="0">
              <a:solidFill>
                <a:schemeClr val="tx2"/>
              </a:solidFill>
              <a:latin typeface="+mn-lt"/>
            </a:endParaRPr>
          </a:p>
        </p:txBody>
      </p:sp>
      <p:sp>
        <p:nvSpPr>
          <p:cNvPr id="3" name="Title 2"/>
          <p:cNvSpPr>
            <a:spLocks noGrp="1"/>
          </p:cNvSpPr>
          <p:nvPr>
            <p:ph type="title" idx="4294967295"/>
          </p:nvPr>
        </p:nvSpPr>
        <p:spPr>
          <a:xfrm>
            <a:off x="685800" y="285750"/>
            <a:ext cx="7704137" cy="573087"/>
          </a:xfrm>
        </p:spPr>
        <p:txBody>
          <a:bodyPr/>
          <a:lstStyle/>
          <a:p>
            <a:pPr algn="ctr"/>
            <a:r>
              <a:rPr lang="en-US" dirty="0"/>
              <a:t>PROBLEMS</a:t>
            </a:r>
          </a:p>
        </p:txBody>
      </p:sp>
    </p:spTree>
    <p:extLst>
      <p:ext uri="{BB962C8B-B14F-4D97-AF65-F5344CB8AC3E}">
        <p14:creationId xmlns:p14="http://schemas.microsoft.com/office/powerpoint/2010/main" val="2341195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5273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FACE ANALYSIS</a:t>
            </a:r>
            <a:endParaRPr dirty="0"/>
          </a:p>
        </p:txBody>
      </p:sp>
    </p:spTree>
    <p:extLst>
      <p:ext uri="{BB962C8B-B14F-4D97-AF65-F5344CB8AC3E}">
        <p14:creationId xmlns:p14="http://schemas.microsoft.com/office/powerpoint/2010/main" val="3342051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762000" y="1123950"/>
            <a:ext cx="7702550" cy="2362200"/>
          </a:xfrm>
          <a:noFill/>
          <a:ln>
            <a:noFill/>
          </a:ln>
        </p:spPr>
        <p:style>
          <a:lnRef idx="1">
            <a:schemeClr val="accent1"/>
          </a:lnRef>
          <a:fillRef idx="2">
            <a:schemeClr val="accent1"/>
          </a:fillRef>
          <a:effectRef idx="1">
            <a:schemeClr val="accent1"/>
          </a:effectRef>
          <a:fontRef idx="minor">
            <a:schemeClr val="dk1"/>
          </a:fontRef>
        </p:style>
        <p:txBody>
          <a:bodyPr anchor="ctr"/>
          <a:lstStyle/>
          <a:p>
            <a:pPr marL="158750" indent="0">
              <a:lnSpc>
                <a:spcPct val="150000"/>
              </a:lnSpc>
              <a:buSzPct val="100000"/>
            </a:pPr>
            <a:r>
              <a:rPr lang="en-US" sz="1800" dirty="0">
                <a:solidFill>
                  <a:schemeClr val="tx2"/>
                </a:solidFill>
                <a:latin typeface="+mn-lt"/>
              </a:rPr>
              <a:t> </a:t>
            </a:r>
            <a:r>
              <a:rPr lang="en-US" sz="1800" dirty="0" err="1">
                <a:solidFill>
                  <a:schemeClr val="tx2"/>
                </a:solidFill>
                <a:latin typeface="+mn-lt"/>
              </a:rPr>
              <a:t>Lĩnh</a:t>
            </a:r>
            <a:r>
              <a:rPr lang="en-US" sz="1800" dirty="0">
                <a:solidFill>
                  <a:schemeClr val="tx2"/>
                </a:solidFill>
                <a:latin typeface="+mn-lt"/>
              </a:rPr>
              <a:t> vực Computer Vision và Biometrics (sinh trắc học)</a:t>
            </a:r>
          </a:p>
          <a:p>
            <a:pPr marL="158750" indent="0">
              <a:lnSpc>
                <a:spcPct val="150000"/>
              </a:lnSpc>
              <a:buSzPct val="100000"/>
            </a:pPr>
            <a:r>
              <a:rPr lang="en-US" sz="1800" dirty="0">
                <a:solidFill>
                  <a:schemeClr val="tx2"/>
                </a:solidFill>
                <a:latin typeface="+mn-lt"/>
              </a:rPr>
              <a:t> </a:t>
            </a:r>
            <a:r>
              <a:rPr lang="vi-VN" sz="1800" dirty="0">
                <a:solidFill>
                  <a:schemeClr val="tx2"/>
                </a:solidFill>
                <a:latin typeface="+mn-lt"/>
              </a:rPr>
              <a:t>Phát hiện dữ liệu chi tiết về giới tính, tuổi tác và cảm xúc</a:t>
            </a:r>
            <a:r>
              <a:rPr lang="en-US" sz="1800" dirty="0">
                <a:solidFill>
                  <a:schemeClr val="tx2"/>
                </a:solidFill>
                <a:latin typeface="+mn-lt"/>
              </a:rPr>
              <a:t> từ khuôn mặt</a:t>
            </a:r>
          </a:p>
          <a:p>
            <a:pPr marL="158750" indent="0">
              <a:lnSpc>
                <a:spcPct val="150000"/>
              </a:lnSpc>
              <a:buSzPct val="100000"/>
            </a:pPr>
            <a:r>
              <a:rPr lang="en-US" sz="1800" dirty="0">
                <a:solidFill>
                  <a:schemeClr val="tx2"/>
                </a:solidFill>
                <a:latin typeface="+mn-lt"/>
              </a:rPr>
              <a:t> Facial Expression </a:t>
            </a:r>
            <a:r>
              <a:rPr lang="en-US" sz="1800" dirty="0" err="1">
                <a:solidFill>
                  <a:schemeClr val="tx2"/>
                </a:solidFill>
                <a:latin typeface="+mn-lt"/>
              </a:rPr>
              <a:t>là</a:t>
            </a:r>
            <a:r>
              <a:rPr lang="en-US" sz="1800" dirty="0">
                <a:solidFill>
                  <a:schemeClr val="tx2"/>
                </a:solidFill>
                <a:latin typeface="+mn-lt"/>
              </a:rPr>
              <a:t> </a:t>
            </a:r>
            <a:r>
              <a:rPr lang="en-US" sz="1800" dirty="0" err="1">
                <a:solidFill>
                  <a:schemeClr val="tx2"/>
                </a:solidFill>
                <a:latin typeface="+mn-lt"/>
              </a:rPr>
              <a:t>sự</a:t>
            </a:r>
            <a:r>
              <a:rPr lang="en-US" sz="1800" dirty="0">
                <a:solidFill>
                  <a:schemeClr val="tx2"/>
                </a:solidFill>
                <a:latin typeface="+mn-lt"/>
              </a:rPr>
              <a:t> </a:t>
            </a:r>
            <a:r>
              <a:rPr lang="en-US" sz="1800" dirty="0" err="1">
                <a:solidFill>
                  <a:schemeClr val="tx2"/>
                </a:solidFill>
                <a:latin typeface="+mn-lt"/>
              </a:rPr>
              <a:t>thay</a:t>
            </a:r>
            <a:r>
              <a:rPr lang="en-US" sz="1800" dirty="0">
                <a:solidFill>
                  <a:schemeClr val="tx2"/>
                </a:solidFill>
                <a:latin typeface="+mn-lt"/>
              </a:rPr>
              <a:t> </a:t>
            </a:r>
            <a:r>
              <a:rPr lang="en-US" sz="1800" dirty="0" err="1">
                <a:solidFill>
                  <a:schemeClr val="tx2"/>
                </a:solidFill>
                <a:latin typeface="+mn-lt"/>
              </a:rPr>
              <a:t>đổi</a:t>
            </a:r>
            <a:r>
              <a:rPr lang="en-US" sz="1800" dirty="0">
                <a:solidFill>
                  <a:schemeClr val="tx2"/>
                </a:solidFill>
                <a:latin typeface="+mn-lt"/>
              </a:rPr>
              <a:t> </a:t>
            </a:r>
            <a:r>
              <a:rPr lang="en-US" sz="1800" dirty="0" err="1">
                <a:solidFill>
                  <a:schemeClr val="tx2"/>
                </a:solidFill>
                <a:latin typeface="+mn-lt"/>
              </a:rPr>
              <a:t>của</a:t>
            </a:r>
            <a:r>
              <a:rPr lang="en-US" sz="1800" dirty="0">
                <a:solidFill>
                  <a:schemeClr val="tx2"/>
                </a:solidFill>
                <a:latin typeface="+mn-lt"/>
              </a:rPr>
              <a:t> </a:t>
            </a:r>
            <a:r>
              <a:rPr lang="en-US" sz="1800" dirty="0" err="1">
                <a:solidFill>
                  <a:schemeClr val="tx2"/>
                </a:solidFill>
                <a:latin typeface="+mn-lt"/>
              </a:rPr>
              <a:t>khuôn</a:t>
            </a:r>
            <a:r>
              <a:rPr lang="en-US" sz="1800" dirty="0">
                <a:solidFill>
                  <a:schemeClr val="tx2"/>
                </a:solidFill>
                <a:latin typeface="+mn-lt"/>
              </a:rPr>
              <a:t> </a:t>
            </a:r>
            <a:r>
              <a:rPr lang="en-US" sz="1800" dirty="0" err="1">
                <a:solidFill>
                  <a:schemeClr val="tx2"/>
                </a:solidFill>
                <a:latin typeface="+mn-lt"/>
              </a:rPr>
              <a:t>mặt</a:t>
            </a:r>
            <a:r>
              <a:rPr lang="en-US" sz="1800" dirty="0">
                <a:solidFill>
                  <a:schemeClr val="tx2"/>
                </a:solidFill>
                <a:latin typeface="+mn-lt"/>
              </a:rPr>
              <a:t> </a:t>
            </a:r>
            <a:r>
              <a:rPr lang="en-US" sz="1800" dirty="0" err="1">
                <a:solidFill>
                  <a:schemeClr val="tx2"/>
                </a:solidFill>
                <a:latin typeface="+mn-lt"/>
              </a:rPr>
              <a:t>biểu</a:t>
            </a:r>
            <a:r>
              <a:rPr lang="en-US" sz="1800" dirty="0">
                <a:solidFill>
                  <a:schemeClr val="tx2"/>
                </a:solidFill>
                <a:latin typeface="+mn-lt"/>
              </a:rPr>
              <a:t> </a:t>
            </a:r>
            <a:r>
              <a:rPr lang="en-US" sz="1800" dirty="0" err="1">
                <a:solidFill>
                  <a:schemeClr val="tx2"/>
                </a:solidFill>
                <a:latin typeface="+mn-lt"/>
              </a:rPr>
              <a:t>hiện</a:t>
            </a:r>
            <a:r>
              <a:rPr lang="en-US" sz="1800" dirty="0">
                <a:solidFill>
                  <a:schemeClr val="tx2"/>
                </a:solidFill>
                <a:latin typeface="+mn-lt"/>
              </a:rPr>
              <a:t> </a:t>
            </a:r>
            <a:r>
              <a:rPr lang="en-US" sz="1800" dirty="0" err="1">
                <a:solidFill>
                  <a:schemeClr val="tx2"/>
                </a:solidFill>
                <a:latin typeface="+mn-lt"/>
              </a:rPr>
              <a:t>cho</a:t>
            </a:r>
            <a:r>
              <a:rPr lang="en-US" sz="1800" dirty="0">
                <a:solidFill>
                  <a:schemeClr val="tx2"/>
                </a:solidFill>
                <a:latin typeface="+mn-lt"/>
              </a:rPr>
              <a:t> </a:t>
            </a:r>
            <a:r>
              <a:rPr lang="en-US" sz="1800" dirty="0" err="1">
                <a:solidFill>
                  <a:schemeClr val="tx2"/>
                </a:solidFill>
                <a:latin typeface="+mn-lt"/>
              </a:rPr>
              <a:t>trạng</a:t>
            </a:r>
            <a:r>
              <a:rPr lang="en-US" sz="1800" dirty="0">
                <a:solidFill>
                  <a:schemeClr val="tx2"/>
                </a:solidFill>
                <a:latin typeface="+mn-lt"/>
              </a:rPr>
              <a:t> </a:t>
            </a:r>
            <a:r>
              <a:rPr lang="en-US" sz="1800" dirty="0" err="1">
                <a:solidFill>
                  <a:schemeClr val="tx2"/>
                </a:solidFill>
                <a:latin typeface="+mn-lt"/>
              </a:rPr>
              <a:t>thái</a:t>
            </a:r>
            <a:r>
              <a:rPr lang="en-US" sz="1800" dirty="0">
                <a:solidFill>
                  <a:schemeClr val="tx2"/>
                </a:solidFill>
                <a:latin typeface="+mn-lt"/>
              </a:rPr>
              <a:t> </a:t>
            </a:r>
            <a:r>
              <a:rPr lang="en-US" sz="1800" dirty="0" err="1">
                <a:solidFill>
                  <a:schemeClr val="tx2"/>
                </a:solidFill>
                <a:latin typeface="+mn-lt"/>
              </a:rPr>
              <a:t>cảm</a:t>
            </a:r>
            <a:r>
              <a:rPr lang="en-US" sz="1800" dirty="0">
                <a:solidFill>
                  <a:schemeClr val="tx2"/>
                </a:solidFill>
                <a:latin typeface="+mn-lt"/>
              </a:rPr>
              <a:t> </a:t>
            </a:r>
            <a:r>
              <a:rPr lang="en-US" sz="1800" dirty="0" err="1">
                <a:solidFill>
                  <a:schemeClr val="tx2"/>
                </a:solidFill>
                <a:latin typeface="+mn-lt"/>
              </a:rPr>
              <a:t>xúc</a:t>
            </a:r>
            <a:endParaRPr lang="en-US" sz="1800" dirty="0">
              <a:solidFill>
                <a:schemeClr val="tx2"/>
              </a:solidFill>
              <a:latin typeface="+mn-lt"/>
            </a:endParaRPr>
          </a:p>
        </p:txBody>
      </p:sp>
      <p:sp>
        <p:nvSpPr>
          <p:cNvPr id="5" name="Title 4"/>
          <p:cNvSpPr>
            <a:spLocks noGrp="1"/>
          </p:cNvSpPr>
          <p:nvPr>
            <p:ph type="title" idx="4294967295"/>
          </p:nvPr>
        </p:nvSpPr>
        <p:spPr>
          <a:xfrm>
            <a:off x="685800" y="514350"/>
            <a:ext cx="7704137" cy="573087"/>
          </a:xfrm>
        </p:spPr>
        <p:txBody>
          <a:bodyPr/>
          <a:lstStyle/>
          <a:p>
            <a:pPr algn="ctr"/>
            <a:r>
              <a:rPr lang="en-US" dirty="0"/>
              <a:t>OVERVIEW</a:t>
            </a:r>
          </a:p>
        </p:txBody>
      </p:sp>
    </p:spTree>
    <p:extLst>
      <p:ext uri="{BB962C8B-B14F-4D97-AF65-F5344CB8AC3E}">
        <p14:creationId xmlns:p14="http://schemas.microsoft.com/office/powerpoint/2010/main" val="3303681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pic>
        <p:nvPicPr>
          <p:cNvPr id="6" name="Picture 5"/>
          <p:cNvPicPr>
            <a:picLocks noChangeAspect="1"/>
          </p:cNvPicPr>
          <p:nvPr/>
        </p:nvPicPr>
        <p:blipFill>
          <a:blip r:embed="rId2"/>
          <a:stretch>
            <a:fillRect/>
          </a:stretch>
        </p:blipFill>
        <p:spPr>
          <a:xfrm>
            <a:off x="304800" y="1109707"/>
            <a:ext cx="4113223" cy="2605041"/>
          </a:xfrm>
          <a:prstGeom prst="rect">
            <a:avLst/>
          </a:prstGeom>
        </p:spPr>
      </p:pic>
      <p:pic>
        <p:nvPicPr>
          <p:cNvPr id="9218" name="Picture 2" descr="Face Analysis Camera Selector | ACTi Cor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040" y="1109706"/>
            <a:ext cx="3879847" cy="260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90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084076"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j-lt"/>
              </a:rPr>
              <a:t>Thực</a:t>
            </a:r>
            <a:r>
              <a:rPr lang="en-US" dirty="0">
                <a:latin typeface="+mj-lt"/>
              </a:rPr>
              <a:t> </a:t>
            </a:r>
            <a:r>
              <a:rPr lang="en-US" dirty="0" err="1">
                <a:latin typeface="+mj-lt"/>
              </a:rPr>
              <a:t>thể</a:t>
            </a:r>
            <a:r>
              <a:rPr lang="en-US" dirty="0">
                <a:latin typeface="+mj-lt"/>
              </a:rPr>
              <a:t> </a:t>
            </a:r>
            <a:r>
              <a:rPr lang="en-US" dirty="0" err="1">
                <a:latin typeface="+mj-lt"/>
              </a:rPr>
              <a:t>thông</a:t>
            </a:r>
            <a:r>
              <a:rPr lang="en-US" dirty="0">
                <a:latin typeface="+mj-lt"/>
              </a:rPr>
              <a:t> minh do con </a:t>
            </a:r>
            <a:r>
              <a:rPr lang="en-US" dirty="0" err="1">
                <a:latin typeface="+mj-lt"/>
              </a:rPr>
              <a:t>người</a:t>
            </a:r>
            <a:r>
              <a:rPr lang="en-US" dirty="0">
                <a:latin typeface="+mj-lt"/>
              </a:rPr>
              <a:t> </a:t>
            </a:r>
            <a:r>
              <a:rPr lang="en-US" dirty="0" err="1">
                <a:latin typeface="+mj-lt"/>
              </a:rPr>
              <a:t>thiết</a:t>
            </a:r>
            <a:r>
              <a:rPr lang="en-US" dirty="0">
                <a:latin typeface="+mj-lt"/>
              </a:rPr>
              <a:t> </a:t>
            </a:r>
            <a:r>
              <a:rPr lang="en-US" dirty="0" err="1">
                <a:latin typeface="+mj-lt"/>
              </a:rPr>
              <a:t>kế</a:t>
            </a:r>
            <a:r>
              <a:rPr lang="en-US" dirty="0">
                <a:latin typeface="+mj-lt"/>
              </a:rPr>
              <a:t>.</a:t>
            </a:r>
            <a:endParaRPr dirty="0">
              <a:latin typeface="+mj-lt"/>
            </a:endParaRPr>
          </a:p>
        </p:txBody>
      </p:sp>
      <p:sp>
        <p:nvSpPr>
          <p:cNvPr id="183" name="Google Shape;183;p31"/>
          <p:cNvSpPr txBox="1">
            <a:spLocks noGrp="1"/>
          </p:cNvSpPr>
          <p:nvPr>
            <p:ph type="subTitle" idx="2"/>
          </p:nvPr>
        </p:nvSpPr>
        <p:spPr>
          <a:xfrm>
            <a:off x="5803498" y="1894325"/>
            <a:ext cx="2578501"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j-lt"/>
              </a:rPr>
              <a:t>Hoàn</a:t>
            </a:r>
            <a:r>
              <a:rPr lang="en-US" dirty="0">
                <a:latin typeface="+mj-lt"/>
              </a:rPr>
              <a:t> </a:t>
            </a:r>
            <a:r>
              <a:rPr lang="en-US" dirty="0" err="1">
                <a:latin typeface="+mj-lt"/>
              </a:rPr>
              <a:t>thành</a:t>
            </a:r>
            <a:r>
              <a:rPr lang="en-US" dirty="0">
                <a:latin typeface="+mj-lt"/>
              </a:rPr>
              <a:t> </a:t>
            </a:r>
            <a:r>
              <a:rPr lang="en-US" dirty="0" err="1">
                <a:latin typeface="+mj-lt"/>
              </a:rPr>
              <a:t>tác</a:t>
            </a:r>
            <a:r>
              <a:rPr lang="en-US" dirty="0">
                <a:latin typeface="+mj-lt"/>
              </a:rPr>
              <a:t> </a:t>
            </a:r>
            <a:r>
              <a:rPr lang="en-US" dirty="0" err="1">
                <a:latin typeface="+mj-lt"/>
              </a:rPr>
              <a:t>vụ</a:t>
            </a:r>
            <a:r>
              <a:rPr lang="en-US" dirty="0">
                <a:latin typeface="+mj-lt"/>
              </a:rPr>
              <a:t> </a:t>
            </a:r>
            <a:r>
              <a:rPr lang="en-US" dirty="0" err="1">
                <a:latin typeface="+mj-lt"/>
              </a:rPr>
              <a:t>một</a:t>
            </a:r>
            <a:r>
              <a:rPr lang="en-US" dirty="0">
                <a:latin typeface="+mj-lt"/>
              </a:rPr>
              <a:t> </a:t>
            </a:r>
            <a:r>
              <a:rPr lang="en-US" dirty="0" err="1">
                <a:latin typeface="+mj-lt"/>
              </a:rPr>
              <a:t>cách</a:t>
            </a:r>
            <a:r>
              <a:rPr lang="en-US" dirty="0">
                <a:latin typeface="+mj-lt"/>
              </a:rPr>
              <a:t> </a:t>
            </a:r>
            <a:r>
              <a:rPr lang="en-US" dirty="0" err="1">
                <a:latin typeface="+mj-lt"/>
              </a:rPr>
              <a:t>thông</a:t>
            </a:r>
            <a:r>
              <a:rPr lang="en-US" dirty="0">
                <a:latin typeface="+mj-lt"/>
              </a:rPr>
              <a:t> minh </a:t>
            </a:r>
            <a:r>
              <a:rPr lang="en-US" dirty="0" err="1">
                <a:latin typeface="+mj-lt"/>
              </a:rPr>
              <a:t>mà</a:t>
            </a:r>
            <a:r>
              <a:rPr lang="en-US" dirty="0">
                <a:latin typeface="+mj-lt"/>
              </a:rPr>
              <a:t> </a:t>
            </a:r>
            <a:r>
              <a:rPr lang="en-US" dirty="0" err="1">
                <a:latin typeface="+mj-lt"/>
              </a:rPr>
              <a:t>không</a:t>
            </a:r>
            <a:r>
              <a:rPr lang="en-US" dirty="0">
                <a:latin typeface="+mj-lt"/>
              </a:rPr>
              <a:t> </a:t>
            </a:r>
            <a:r>
              <a:rPr lang="en-US" dirty="0" err="1">
                <a:latin typeface="+mj-lt"/>
              </a:rPr>
              <a:t>cần</a:t>
            </a:r>
            <a:r>
              <a:rPr lang="en-US" dirty="0">
                <a:latin typeface="+mj-lt"/>
              </a:rPr>
              <a:t> </a:t>
            </a:r>
            <a:r>
              <a:rPr lang="en-US" dirty="0" err="1">
                <a:latin typeface="+mj-lt"/>
              </a:rPr>
              <a:t>hướng</a:t>
            </a:r>
            <a:r>
              <a:rPr lang="en-US" dirty="0">
                <a:latin typeface="+mj-lt"/>
              </a:rPr>
              <a:t> </a:t>
            </a:r>
            <a:r>
              <a:rPr lang="en-US" dirty="0" err="1">
                <a:latin typeface="+mj-lt"/>
              </a:rPr>
              <a:t>dẫn</a:t>
            </a:r>
            <a:r>
              <a:rPr lang="en-US" dirty="0">
                <a:latin typeface="+mj-lt"/>
              </a:rPr>
              <a:t> </a:t>
            </a:r>
            <a:r>
              <a:rPr lang="en-US" dirty="0" err="1">
                <a:latin typeface="+mj-lt"/>
              </a:rPr>
              <a:t>rõ</a:t>
            </a:r>
            <a:r>
              <a:rPr lang="en-US" dirty="0">
                <a:latin typeface="+mj-lt"/>
              </a:rPr>
              <a:t> </a:t>
            </a:r>
            <a:r>
              <a:rPr lang="en-US" dirty="0" err="1">
                <a:latin typeface="+mj-lt"/>
              </a:rPr>
              <a:t>ràng</a:t>
            </a:r>
            <a:r>
              <a:rPr lang="en-US" dirty="0">
                <a:latin typeface="+mj-lt"/>
              </a:rPr>
              <a:t>.</a:t>
            </a:r>
            <a:endParaRPr dirty="0">
              <a:latin typeface="+mj-lt"/>
            </a:endParaRPr>
          </a:p>
        </p:txBody>
      </p:sp>
      <p:sp>
        <p:nvSpPr>
          <p:cNvPr id="184" name="Google Shape;184;p31"/>
          <p:cNvSpPr txBox="1">
            <a:spLocks noGrp="1"/>
          </p:cNvSpPr>
          <p:nvPr>
            <p:ph type="subTitle" idx="3"/>
          </p:nvPr>
        </p:nvSpPr>
        <p:spPr>
          <a:xfrm>
            <a:off x="3810000" y="34861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j-lt"/>
              </a:rPr>
              <a:t>Có</a:t>
            </a:r>
            <a:r>
              <a:rPr lang="en-US" dirty="0">
                <a:latin typeface="+mj-lt"/>
              </a:rPr>
              <a:t> </a:t>
            </a:r>
            <a:r>
              <a:rPr lang="en-US" dirty="0" err="1">
                <a:latin typeface="+mj-lt"/>
              </a:rPr>
              <a:t>khả</a:t>
            </a:r>
            <a:r>
              <a:rPr lang="en-US" dirty="0">
                <a:latin typeface="+mj-lt"/>
              </a:rPr>
              <a:t> </a:t>
            </a:r>
            <a:r>
              <a:rPr lang="en-US" dirty="0" err="1">
                <a:latin typeface="+mj-lt"/>
              </a:rPr>
              <a:t>năng</a:t>
            </a:r>
            <a:r>
              <a:rPr lang="en-US" dirty="0">
                <a:latin typeface="+mj-lt"/>
              </a:rPr>
              <a:t> </a:t>
            </a:r>
            <a:r>
              <a:rPr lang="en-US" dirty="0" err="1">
                <a:latin typeface="+mj-lt"/>
              </a:rPr>
              <a:t>suy</a:t>
            </a:r>
            <a:r>
              <a:rPr lang="en-US" dirty="0">
                <a:latin typeface="+mj-lt"/>
              </a:rPr>
              <a:t> </a:t>
            </a:r>
            <a:r>
              <a:rPr lang="en-US" dirty="0" err="1">
                <a:latin typeface="+mj-lt"/>
              </a:rPr>
              <a:t>nghĩ</a:t>
            </a:r>
            <a:r>
              <a:rPr lang="en-US" dirty="0">
                <a:latin typeface="+mj-lt"/>
              </a:rPr>
              <a:t> </a:t>
            </a:r>
            <a:r>
              <a:rPr lang="en-US" dirty="0" err="1">
                <a:latin typeface="+mj-lt"/>
              </a:rPr>
              <a:t>và</a:t>
            </a:r>
            <a:r>
              <a:rPr lang="en-US" dirty="0">
                <a:latin typeface="+mj-lt"/>
              </a:rPr>
              <a:t> </a:t>
            </a:r>
            <a:r>
              <a:rPr lang="en-US" dirty="0" err="1">
                <a:latin typeface="+mj-lt"/>
              </a:rPr>
              <a:t>hành</a:t>
            </a:r>
            <a:r>
              <a:rPr lang="en-US" dirty="0">
                <a:latin typeface="+mj-lt"/>
              </a:rPr>
              <a:t> </a:t>
            </a:r>
            <a:r>
              <a:rPr lang="en-US" dirty="0" err="1">
                <a:latin typeface="+mj-lt"/>
              </a:rPr>
              <a:t>động</a:t>
            </a:r>
            <a:r>
              <a:rPr lang="en-US" dirty="0">
                <a:latin typeface="+mj-lt"/>
              </a:rPr>
              <a:t>.</a:t>
            </a:r>
            <a:endParaRPr dirty="0">
              <a:latin typeface="+mj-lt"/>
            </a:endParaRP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ARTIFICIAL INTELLIGENCE</a:t>
            </a:r>
            <a:endParaRPr dirty="0"/>
          </a:p>
        </p:txBody>
      </p:sp>
      <p:cxnSp>
        <p:nvCxnSpPr>
          <p:cNvPr id="258" name="Google Shape;258;p31"/>
          <p:cNvCxnSpPr/>
          <p:nvPr/>
        </p:nvCxnSpPr>
        <p:spPr>
          <a:xfrm>
            <a:off x="1670925" y="18818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3657600" y="3486150"/>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402" name="Google Shape;407;p32"/>
          <p:cNvGrpSpPr/>
          <p:nvPr/>
        </p:nvGrpSpPr>
        <p:grpSpPr>
          <a:xfrm>
            <a:off x="2971800" y="3562350"/>
            <a:ext cx="533400" cy="609600"/>
            <a:chOff x="1040275" y="238125"/>
            <a:chExt cx="5538450" cy="5237950"/>
          </a:xfrm>
        </p:grpSpPr>
        <p:sp>
          <p:nvSpPr>
            <p:cNvPr id="403"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11833;p60"/>
          <p:cNvSpPr/>
          <p:nvPr/>
        </p:nvSpPr>
        <p:spPr>
          <a:xfrm>
            <a:off x="5181600" y="2038350"/>
            <a:ext cx="457200" cy="457200"/>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FACE ANALYSIS STEPS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99" y="1428750"/>
            <a:ext cx="8534401" cy="2514600"/>
          </a:xfrm>
          <a:prstGeom prst="rect">
            <a:avLst/>
          </a:prstGeom>
        </p:spPr>
      </p:pic>
    </p:spTree>
    <p:extLst>
      <p:ext uri="{BB962C8B-B14F-4D97-AF65-F5344CB8AC3E}">
        <p14:creationId xmlns:p14="http://schemas.microsoft.com/office/powerpoint/2010/main" val="721186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t>NATURAL LANGUAGE PROCESSING</a:t>
            </a:r>
            <a:endParaRPr sz="5000" dirty="0"/>
          </a:p>
        </p:txBody>
      </p:sp>
      <p:sp>
        <p:nvSpPr>
          <p:cNvPr id="175" name="Google Shape;175;p30"/>
          <p:cNvSpPr txBox="1">
            <a:spLocks noGrp="1"/>
          </p:cNvSpPr>
          <p:nvPr>
            <p:ph type="subTitle" idx="1"/>
          </p:nvPr>
        </p:nvSpPr>
        <p:spPr>
          <a:xfrm>
            <a:off x="4917750" y="3290550"/>
            <a:ext cx="2397450" cy="523800"/>
          </a:xfrm>
          <a:prstGeom prst="rect">
            <a:avLst/>
          </a:prstGeom>
        </p:spPr>
        <p:txBody>
          <a:bodyPr spcFirstLastPara="1" wrap="square" lIns="91425" tIns="91425" rIns="91425" bIns="91425" anchor="t" anchorCtr="0">
            <a:noAutofit/>
          </a:bodyPr>
          <a:lstStyle/>
          <a:p>
            <a:pPr marL="0" lvl="0" indent="0"/>
            <a:r>
              <a:rPr lang="vi-VN" dirty="0">
                <a:latin typeface="+mn-lt"/>
              </a:rPr>
              <a:t>Người trình bày:</a:t>
            </a:r>
          </a:p>
          <a:p>
            <a:pPr marL="0" lvl="0" indent="0"/>
            <a:r>
              <a:rPr lang="en-US" dirty="0" err="1">
                <a:latin typeface="+mn-lt"/>
              </a:rPr>
              <a:t>Triệu</a:t>
            </a:r>
            <a:r>
              <a:rPr lang="en-US" dirty="0">
                <a:latin typeface="+mn-lt"/>
              </a:rPr>
              <a:t> </a:t>
            </a:r>
            <a:r>
              <a:rPr lang="en-US" dirty="0" err="1">
                <a:latin typeface="+mn-lt"/>
              </a:rPr>
              <a:t>Nguyễn</a:t>
            </a:r>
            <a:r>
              <a:rPr lang="en-US" dirty="0">
                <a:latin typeface="+mn-lt"/>
              </a:rPr>
              <a:t> </a:t>
            </a:r>
            <a:r>
              <a:rPr lang="en-US" dirty="0" err="1">
                <a:latin typeface="+mn-lt"/>
              </a:rPr>
              <a:t>Quốc</a:t>
            </a:r>
            <a:r>
              <a:rPr lang="en-US" dirty="0">
                <a:latin typeface="+mn-lt"/>
              </a:rPr>
              <a:t> </a:t>
            </a:r>
            <a:r>
              <a:rPr lang="en-US" dirty="0" err="1">
                <a:latin typeface="+mn-lt"/>
              </a:rPr>
              <a:t>Việt</a:t>
            </a:r>
            <a:endParaRPr lang="vi-VN" dirty="0">
              <a:latin typeface="+mn-lt"/>
            </a:endParaRPr>
          </a:p>
          <a:p>
            <a:pPr marL="0" lvl="0" indent="0" algn="l" rtl="0">
              <a:spcBef>
                <a:spcPts val="0"/>
              </a:spcBef>
              <a:spcAft>
                <a:spcPts val="0"/>
              </a:spcAft>
              <a:buNone/>
            </a:pPr>
            <a:endParaRPr dirty="0">
              <a:latin typeface="+mn-lt"/>
            </a:endParaRPr>
          </a:p>
        </p:txBody>
      </p:sp>
      <p:sp>
        <p:nvSpPr>
          <p:cNvPr id="176" name="Google Shape;176;p30"/>
          <p:cNvSpPr txBox="1">
            <a:spLocks noGrp="1"/>
          </p:cNvSpPr>
          <p:nvPr>
            <p:ph type="title" idx="2"/>
          </p:nvPr>
        </p:nvSpPr>
        <p:spPr>
          <a:xfrm>
            <a:off x="4849170" y="1001125"/>
            <a:ext cx="223743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533400" y="438151"/>
            <a:ext cx="8153400" cy="838200"/>
          </a:xfrm>
        </p:spPr>
        <p:txBody>
          <a:bodyPr/>
          <a:lstStyle/>
          <a:p>
            <a:r>
              <a:rPr lang="en-US" dirty="0">
                <a:latin typeface="+mn-lt"/>
              </a:rPr>
              <a:t>NATURAL LANGUAGE PROCESSING</a:t>
            </a:r>
          </a:p>
        </p:txBody>
      </p:sp>
      <p:sp>
        <p:nvSpPr>
          <p:cNvPr id="3" name="TextBox 2">
            <a:extLst>
              <a:ext uri="{FF2B5EF4-FFF2-40B4-BE49-F238E27FC236}">
                <a16:creationId xmlns:a16="http://schemas.microsoft.com/office/drawing/2014/main" id="{B4F86B10-46CF-4EF8-A23C-07F5F0D607B5}"/>
              </a:ext>
            </a:extLst>
          </p:cNvPr>
          <p:cNvSpPr txBox="1"/>
          <p:nvPr/>
        </p:nvSpPr>
        <p:spPr>
          <a:xfrm>
            <a:off x="762000" y="2038350"/>
            <a:ext cx="2986715" cy="1338828"/>
          </a:xfrm>
          <a:prstGeom prst="rect">
            <a:avLst/>
          </a:prstGeom>
          <a:noFill/>
        </p:spPr>
        <p:txBody>
          <a:bodyPr wrap="none" rtlCol="0">
            <a:spAutoFit/>
          </a:bodyPr>
          <a:lstStyle/>
          <a:p>
            <a:pPr marL="400050" indent="-400050">
              <a:lnSpc>
                <a:spcPct val="150000"/>
              </a:lnSpc>
              <a:buClr>
                <a:schemeClr val="accent4"/>
              </a:buClr>
              <a:buFont typeface="+mj-lt"/>
              <a:buAutoNum type="romanUcPeriod"/>
            </a:pPr>
            <a:r>
              <a:rPr lang="en-US" sz="1800" dirty="0" err="1">
                <a:solidFill>
                  <a:schemeClr val="accent4"/>
                </a:solidFill>
                <a:latin typeface="+mn-lt"/>
              </a:rPr>
              <a:t>Giới</a:t>
            </a:r>
            <a:r>
              <a:rPr lang="en-US" sz="1800" dirty="0">
                <a:solidFill>
                  <a:schemeClr val="accent4"/>
                </a:solidFill>
                <a:latin typeface="+mn-lt"/>
              </a:rPr>
              <a:t> </a:t>
            </a:r>
            <a:r>
              <a:rPr lang="en-US" sz="1800" dirty="0" err="1">
                <a:solidFill>
                  <a:schemeClr val="accent4"/>
                </a:solidFill>
                <a:latin typeface="+mn-lt"/>
              </a:rPr>
              <a:t>thiệu</a:t>
            </a:r>
            <a:r>
              <a:rPr lang="en-US" sz="1800" dirty="0">
                <a:solidFill>
                  <a:schemeClr val="accent4"/>
                </a:solidFill>
                <a:latin typeface="+mn-lt"/>
              </a:rPr>
              <a:t> </a:t>
            </a:r>
            <a:r>
              <a:rPr lang="en-US" sz="1800" dirty="0" err="1">
                <a:solidFill>
                  <a:schemeClr val="accent4"/>
                </a:solidFill>
                <a:latin typeface="+mn-lt"/>
              </a:rPr>
              <a:t>về</a:t>
            </a:r>
            <a:r>
              <a:rPr lang="en-US" sz="1800" dirty="0">
                <a:solidFill>
                  <a:schemeClr val="accent4"/>
                </a:solidFill>
                <a:latin typeface="+mn-lt"/>
              </a:rPr>
              <a:t> NLP</a:t>
            </a:r>
          </a:p>
          <a:p>
            <a:pPr marL="400050" indent="-400050">
              <a:lnSpc>
                <a:spcPct val="150000"/>
              </a:lnSpc>
              <a:buClr>
                <a:schemeClr val="accent4"/>
              </a:buClr>
              <a:buFont typeface="+mj-lt"/>
              <a:buAutoNum type="romanUcPeriod"/>
            </a:pPr>
            <a:r>
              <a:rPr lang="en-US" sz="1800" dirty="0" err="1">
                <a:solidFill>
                  <a:schemeClr val="accent4"/>
                </a:solidFill>
                <a:latin typeface="+mn-lt"/>
              </a:rPr>
              <a:t>Các</a:t>
            </a:r>
            <a:r>
              <a:rPr lang="en-US" sz="1800" dirty="0">
                <a:solidFill>
                  <a:schemeClr val="accent4"/>
                </a:solidFill>
                <a:latin typeface="+mn-lt"/>
              </a:rPr>
              <a:t> </a:t>
            </a:r>
            <a:r>
              <a:rPr lang="en-US" sz="1800" dirty="0" err="1">
                <a:solidFill>
                  <a:schemeClr val="accent4"/>
                </a:solidFill>
                <a:latin typeface="+mn-lt"/>
              </a:rPr>
              <a:t>bài</a:t>
            </a:r>
            <a:r>
              <a:rPr lang="en-US" sz="1800" dirty="0">
                <a:solidFill>
                  <a:schemeClr val="accent4"/>
                </a:solidFill>
                <a:latin typeface="+mn-lt"/>
              </a:rPr>
              <a:t> </a:t>
            </a:r>
            <a:r>
              <a:rPr lang="en-US" sz="1800" dirty="0" err="1">
                <a:solidFill>
                  <a:schemeClr val="accent4"/>
                </a:solidFill>
                <a:latin typeface="+mn-lt"/>
              </a:rPr>
              <a:t>toán</a:t>
            </a:r>
            <a:r>
              <a:rPr lang="en-US" sz="1800" dirty="0">
                <a:solidFill>
                  <a:schemeClr val="accent4"/>
                </a:solidFill>
                <a:latin typeface="+mn-lt"/>
              </a:rPr>
              <a:t> </a:t>
            </a:r>
            <a:r>
              <a:rPr lang="en-US" sz="1800" dirty="0" err="1">
                <a:solidFill>
                  <a:schemeClr val="accent4"/>
                </a:solidFill>
                <a:latin typeface="+mn-lt"/>
              </a:rPr>
              <a:t>trong</a:t>
            </a:r>
            <a:r>
              <a:rPr lang="en-US" sz="1800" dirty="0">
                <a:solidFill>
                  <a:schemeClr val="accent4"/>
                </a:solidFill>
                <a:latin typeface="+mn-lt"/>
              </a:rPr>
              <a:t> NLP</a:t>
            </a:r>
          </a:p>
          <a:p>
            <a:pPr marL="400050" indent="-400050">
              <a:lnSpc>
                <a:spcPct val="150000"/>
              </a:lnSpc>
              <a:buClr>
                <a:schemeClr val="accent4"/>
              </a:buClr>
              <a:buFont typeface="+mj-lt"/>
              <a:buAutoNum type="romanUcPeriod"/>
            </a:pPr>
            <a:r>
              <a:rPr lang="en-US" sz="1800" dirty="0" err="1">
                <a:solidFill>
                  <a:schemeClr val="accent4"/>
                </a:solidFill>
                <a:latin typeface="+mn-lt"/>
              </a:rPr>
              <a:t>Ứng</a:t>
            </a:r>
            <a:r>
              <a:rPr lang="en-US" sz="1800" dirty="0">
                <a:solidFill>
                  <a:schemeClr val="accent4"/>
                </a:solidFill>
                <a:latin typeface="+mn-lt"/>
              </a:rPr>
              <a:t> </a:t>
            </a:r>
            <a:r>
              <a:rPr lang="en-US" sz="1800" dirty="0" err="1">
                <a:solidFill>
                  <a:schemeClr val="accent4"/>
                </a:solidFill>
                <a:latin typeface="+mn-lt"/>
              </a:rPr>
              <a:t>dụng</a:t>
            </a:r>
            <a:r>
              <a:rPr lang="en-US" sz="1800" dirty="0">
                <a:solidFill>
                  <a:schemeClr val="accent4"/>
                </a:solidFill>
                <a:latin typeface="+mn-lt"/>
              </a:rPr>
              <a:t> </a:t>
            </a:r>
            <a:r>
              <a:rPr lang="en-US" sz="1800" dirty="0" err="1">
                <a:solidFill>
                  <a:schemeClr val="accent4"/>
                </a:solidFill>
                <a:latin typeface="+mn-lt"/>
              </a:rPr>
              <a:t>của</a:t>
            </a:r>
            <a:r>
              <a:rPr lang="en-US" sz="1800" dirty="0">
                <a:solidFill>
                  <a:schemeClr val="accent4"/>
                </a:solidFill>
                <a:latin typeface="+mn-lt"/>
              </a:rPr>
              <a:t> NLP</a:t>
            </a:r>
          </a:p>
        </p:txBody>
      </p:sp>
    </p:spTree>
    <p:extLst>
      <p:ext uri="{BB962C8B-B14F-4D97-AF65-F5344CB8AC3E}">
        <p14:creationId xmlns:p14="http://schemas.microsoft.com/office/powerpoint/2010/main" val="538814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a:t>
            </a:r>
            <a:r>
              <a:rPr lang="en-US" dirty="0">
                <a:latin typeface="+mn-lt"/>
              </a:rPr>
              <a:t>.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về</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7772400" cy="2262671"/>
          </a:xfrm>
          <a:prstGeom prst="rect">
            <a:avLst/>
          </a:prstGeom>
          <a:noFill/>
        </p:spPr>
        <p:txBody>
          <a:bodyPr wrap="square" rtlCol="0">
            <a:spAutoFit/>
          </a:bodyPr>
          <a:lstStyle/>
          <a:p>
            <a:pPr marL="285750" indent="-285750">
              <a:lnSpc>
                <a:spcPct val="150000"/>
              </a:lnSpc>
              <a:buClr>
                <a:schemeClr val="accent4"/>
              </a:buClr>
              <a:buFont typeface="Wingdings" panose="05000000000000000000" pitchFamily="2" charset="2"/>
              <a:buChar char="v"/>
            </a:pPr>
            <a:r>
              <a:rPr lang="en-US" sz="1600" dirty="0">
                <a:solidFill>
                  <a:schemeClr val="accent4"/>
                </a:solidFill>
                <a:latin typeface="+mn-lt"/>
              </a:rPr>
              <a:t>NLP </a:t>
            </a:r>
            <a:r>
              <a:rPr lang="en-US" sz="1600" dirty="0" err="1">
                <a:solidFill>
                  <a:schemeClr val="accent4"/>
                </a:solidFill>
                <a:latin typeface="+mn-lt"/>
              </a:rPr>
              <a:t>là</a:t>
            </a:r>
            <a:r>
              <a:rPr lang="en-US" sz="1600" dirty="0">
                <a:solidFill>
                  <a:schemeClr val="accent4"/>
                </a:solidFill>
                <a:latin typeface="+mn-lt"/>
              </a:rPr>
              <a:t> </a:t>
            </a:r>
            <a:r>
              <a:rPr lang="vi-VN" sz="1600" dirty="0" err="1">
                <a:solidFill>
                  <a:schemeClr val="accent4"/>
                </a:solidFill>
                <a:latin typeface="+mn-lt"/>
              </a:rPr>
              <a:t>là</a:t>
            </a:r>
            <a:r>
              <a:rPr lang="vi-VN" sz="1600" dirty="0">
                <a:solidFill>
                  <a:schemeClr val="accent4"/>
                </a:solidFill>
                <a:latin typeface="+mn-lt"/>
              </a:rPr>
              <a:t> </a:t>
            </a:r>
            <a:r>
              <a:rPr lang="vi-VN" sz="1600" dirty="0" err="1">
                <a:solidFill>
                  <a:schemeClr val="accent4"/>
                </a:solidFill>
                <a:latin typeface="+mn-lt"/>
              </a:rPr>
              <a:t>một</a:t>
            </a:r>
            <a:r>
              <a:rPr lang="vi-VN" sz="1600" dirty="0">
                <a:solidFill>
                  <a:schemeClr val="accent4"/>
                </a:solidFill>
                <a:latin typeface="+mn-lt"/>
              </a:rPr>
              <a:t> </a:t>
            </a:r>
            <a:r>
              <a:rPr lang="vi-VN" sz="1600" dirty="0" err="1">
                <a:solidFill>
                  <a:schemeClr val="accent4"/>
                </a:solidFill>
                <a:latin typeface="+mn-lt"/>
              </a:rPr>
              <a:t>nhánh</a:t>
            </a:r>
            <a:r>
              <a:rPr lang="vi-VN" sz="1600" dirty="0">
                <a:solidFill>
                  <a:schemeClr val="accent4"/>
                </a:solidFill>
                <a:latin typeface="+mn-lt"/>
              </a:rPr>
              <a:t> </a:t>
            </a:r>
            <a:r>
              <a:rPr lang="vi-VN" sz="1600" dirty="0" err="1">
                <a:solidFill>
                  <a:schemeClr val="accent4"/>
                </a:solidFill>
                <a:latin typeface="+mn-lt"/>
              </a:rPr>
              <a:t>của</a:t>
            </a:r>
            <a:r>
              <a:rPr lang="vi-VN" sz="1600" dirty="0">
                <a:solidFill>
                  <a:schemeClr val="accent4"/>
                </a:solidFill>
                <a:latin typeface="+mn-lt"/>
              </a:rPr>
              <a:t> </a:t>
            </a:r>
            <a:r>
              <a:rPr lang="vi-VN" sz="1600" dirty="0" err="1">
                <a:solidFill>
                  <a:schemeClr val="accent4"/>
                </a:solidFill>
                <a:latin typeface="+mn-lt"/>
              </a:rPr>
              <a:t>trí</a:t>
            </a:r>
            <a:r>
              <a:rPr lang="vi-VN" sz="1600" dirty="0">
                <a:solidFill>
                  <a:schemeClr val="accent4"/>
                </a:solidFill>
                <a:latin typeface="+mn-lt"/>
              </a:rPr>
              <a:t> </a:t>
            </a:r>
            <a:r>
              <a:rPr lang="vi-VN" sz="1600" dirty="0" err="1">
                <a:solidFill>
                  <a:schemeClr val="accent4"/>
                </a:solidFill>
                <a:latin typeface="+mn-lt"/>
              </a:rPr>
              <a:t>tuệ</a:t>
            </a:r>
            <a:r>
              <a:rPr lang="vi-VN" sz="1600" dirty="0">
                <a:solidFill>
                  <a:schemeClr val="accent4"/>
                </a:solidFill>
                <a:latin typeface="+mn-lt"/>
              </a:rPr>
              <a:t> nhân</a:t>
            </a:r>
            <a:r>
              <a:rPr lang="en-US" sz="1600" dirty="0">
                <a:solidFill>
                  <a:schemeClr val="accent4"/>
                </a:solidFill>
                <a:latin typeface="+mn-lt"/>
              </a:rPr>
              <a:t> </a:t>
            </a:r>
            <a:r>
              <a:rPr lang="en-US" sz="1600" dirty="0" err="1">
                <a:solidFill>
                  <a:schemeClr val="accent4"/>
                </a:solidFill>
                <a:latin typeface="+mn-lt"/>
              </a:rPr>
              <a:t>tạo</a:t>
            </a:r>
            <a:r>
              <a:rPr lang="vi-VN" sz="1600" dirty="0">
                <a:solidFill>
                  <a:schemeClr val="accent4"/>
                </a:solidFill>
                <a:latin typeface="+mn-lt"/>
              </a:rPr>
              <a:t> </a:t>
            </a:r>
            <a:r>
              <a:rPr lang="vi-VN" sz="1600" dirty="0" err="1">
                <a:solidFill>
                  <a:schemeClr val="accent4"/>
                </a:solidFill>
                <a:latin typeface="+mn-lt"/>
              </a:rPr>
              <a:t>tập</a:t>
            </a:r>
            <a:r>
              <a:rPr lang="vi-VN" sz="1600" dirty="0">
                <a:solidFill>
                  <a:schemeClr val="accent4"/>
                </a:solidFill>
                <a:latin typeface="+mn-lt"/>
              </a:rPr>
              <a:t> trung </a:t>
            </a:r>
            <a:r>
              <a:rPr lang="vi-VN" sz="1600" dirty="0" err="1">
                <a:solidFill>
                  <a:schemeClr val="accent4"/>
                </a:solidFill>
                <a:latin typeface="+mn-lt"/>
              </a:rPr>
              <a:t>vào</a:t>
            </a:r>
            <a:r>
              <a:rPr lang="vi-VN" sz="1600" dirty="0">
                <a:solidFill>
                  <a:schemeClr val="accent4"/>
                </a:solidFill>
                <a:latin typeface="+mn-lt"/>
              </a:rPr>
              <a:t> </a:t>
            </a:r>
            <a:r>
              <a:rPr lang="vi-VN" sz="1600" dirty="0" err="1">
                <a:solidFill>
                  <a:schemeClr val="accent4"/>
                </a:solidFill>
                <a:latin typeface="+mn-lt"/>
              </a:rPr>
              <a:t>các</a:t>
            </a:r>
            <a:r>
              <a:rPr lang="vi-VN" sz="1600" dirty="0">
                <a:solidFill>
                  <a:schemeClr val="accent4"/>
                </a:solidFill>
                <a:latin typeface="+mn-lt"/>
              </a:rPr>
              <a:t> </a:t>
            </a:r>
            <a:r>
              <a:rPr lang="vi-VN" sz="1600" dirty="0" err="1">
                <a:solidFill>
                  <a:schemeClr val="accent4"/>
                </a:solidFill>
                <a:latin typeface="+mn-lt"/>
              </a:rPr>
              <a:t>ứng</a:t>
            </a:r>
            <a:r>
              <a:rPr lang="vi-VN" sz="1600" dirty="0">
                <a:solidFill>
                  <a:schemeClr val="accent4"/>
                </a:solidFill>
                <a:latin typeface="+mn-lt"/>
              </a:rPr>
              <a:t> </a:t>
            </a:r>
            <a:r>
              <a:rPr lang="vi-VN" sz="1600" dirty="0" err="1">
                <a:solidFill>
                  <a:schemeClr val="accent4"/>
                </a:solidFill>
                <a:latin typeface="+mn-lt"/>
              </a:rPr>
              <a:t>dụng</a:t>
            </a:r>
            <a:r>
              <a:rPr lang="vi-VN" sz="1600" dirty="0">
                <a:solidFill>
                  <a:schemeClr val="accent4"/>
                </a:solidFill>
                <a:latin typeface="+mn-lt"/>
              </a:rPr>
              <a:t> trên ngô</a:t>
            </a:r>
            <a:r>
              <a:rPr lang="en-US" sz="1600" dirty="0">
                <a:solidFill>
                  <a:schemeClr val="accent4"/>
                </a:solidFill>
                <a:latin typeface="+mn-lt"/>
              </a:rPr>
              <a:t>n</a:t>
            </a:r>
            <a:r>
              <a:rPr lang="vi-VN" sz="1600" dirty="0">
                <a:solidFill>
                  <a:schemeClr val="accent4"/>
                </a:solidFill>
                <a:latin typeface="+mn-lt"/>
              </a:rPr>
              <a:t> </a:t>
            </a:r>
            <a:r>
              <a:rPr lang="vi-VN" sz="1600" dirty="0" err="1">
                <a:solidFill>
                  <a:schemeClr val="accent4"/>
                </a:solidFill>
                <a:latin typeface="+mn-lt"/>
              </a:rPr>
              <a:t>ng</a:t>
            </a:r>
            <a:r>
              <a:rPr lang="en-US" sz="1600" dirty="0">
                <a:solidFill>
                  <a:schemeClr val="accent4"/>
                </a:solidFill>
                <a:latin typeface="+mn-lt"/>
              </a:rPr>
              <a:t>ữ</a:t>
            </a:r>
            <a:r>
              <a:rPr lang="vi-VN" sz="1600" dirty="0">
                <a:solidFill>
                  <a:schemeClr val="accent4"/>
                </a:solidFill>
                <a:latin typeface="+mn-lt"/>
              </a:rPr>
              <a:t> </a:t>
            </a:r>
            <a:r>
              <a:rPr lang="vi-VN" sz="1600" dirty="0" err="1">
                <a:solidFill>
                  <a:schemeClr val="accent4"/>
                </a:solidFill>
                <a:latin typeface="+mn-lt"/>
              </a:rPr>
              <a:t>của</a:t>
            </a:r>
            <a:r>
              <a:rPr lang="vi-VN" sz="1600" dirty="0">
                <a:solidFill>
                  <a:schemeClr val="accent4"/>
                </a:solidFill>
                <a:latin typeface="+mn-lt"/>
              </a:rPr>
              <a:t> con </a:t>
            </a:r>
            <a:r>
              <a:rPr lang="vi-VN" sz="1600" dirty="0" err="1">
                <a:solidFill>
                  <a:schemeClr val="accent4"/>
                </a:solidFill>
                <a:latin typeface="+mn-lt"/>
              </a:rPr>
              <a:t>người</a:t>
            </a:r>
            <a:r>
              <a:rPr lang="vi-VN" sz="1600" dirty="0">
                <a:solidFill>
                  <a:schemeClr val="accent4"/>
                </a:solidFill>
                <a:latin typeface="+mn-lt"/>
              </a:rPr>
              <a:t>. </a:t>
            </a:r>
            <a:endParaRPr lang="en-US" sz="1600" dirty="0">
              <a:solidFill>
                <a:schemeClr val="accent4"/>
              </a:solidFill>
              <a:latin typeface="+mn-lt"/>
            </a:endParaRPr>
          </a:p>
          <a:p>
            <a:pPr marL="285750" indent="-285750">
              <a:lnSpc>
                <a:spcPct val="150000"/>
              </a:lnSpc>
              <a:buClr>
                <a:schemeClr val="accent4"/>
              </a:buClr>
              <a:buFont typeface="Wingdings" panose="05000000000000000000" pitchFamily="2" charset="2"/>
              <a:buChar char="v"/>
            </a:pPr>
            <a:r>
              <a:rPr lang="en-US" sz="1600" dirty="0">
                <a:solidFill>
                  <a:schemeClr val="accent4"/>
                </a:solidFill>
                <a:latin typeface="+mn-lt"/>
              </a:rPr>
              <a:t>L</a:t>
            </a:r>
            <a:r>
              <a:rPr lang="vi-VN" sz="1600" dirty="0">
                <a:solidFill>
                  <a:schemeClr val="accent4"/>
                </a:solidFill>
                <a:latin typeface="+mn-lt"/>
              </a:rPr>
              <a:t>à một trong những phần khó nhất vì nó liên quan đến việc phải hiểu ý nghĩa ngôn ngữ</a:t>
            </a:r>
            <a:r>
              <a:rPr lang="en-US" sz="1600" dirty="0">
                <a:solidFill>
                  <a:schemeClr val="accent4"/>
                </a:solidFill>
                <a:latin typeface="+mn-lt"/>
              </a:rPr>
              <a:t>.</a:t>
            </a:r>
          </a:p>
          <a:p>
            <a:pPr marL="285750" indent="-285750">
              <a:lnSpc>
                <a:spcPct val="150000"/>
              </a:lnSpc>
              <a:buClr>
                <a:schemeClr val="accent4"/>
              </a:buClr>
              <a:buFont typeface="Wingdings" panose="05000000000000000000" pitchFamily="2" charset="2"/>
              <a:buChar char="v"/>
            </a:pPr>
            <a:r>
              <a:rPr lang="en-US" sz="1600" dirty="0" err="1">
                <a:solidFill>
                  <a:schemeClr val="accent4"/>
                </a:solidFill>
                <a:latin typeface="+mn-lt"/>
              </a:rPr>
              <a:t>Mục</a:t>
            </a:r>
            <a:r>
              <a:rPr lang="en-US" sz="1600" dirty="0">
                <a:solidFill>
                  <a:schemeClr val="accent4"/>
                </a:solidFill>
                <a:latin typeface="+mn-lt"/>
              </a:rPr>
              <a:t> </a:t>
            </a:r>
            <a:r>
              <a:rPr lang="en-US" sz="1600" dirty="0" err="1">
                <a:solidFill>
                  <a:schemeClr val="accent4"/>
                </a:solidFill>
                <a:latin typeface="+mn-lt"/>
              </a:rPr>
              <a:t>tiêu</a:t>
            </a:r>
            <a:r>
              <a:rPr lang="en-US" sz="1600" dirty="0">
                <a:solidFill>
                  <a:schemeClr val="accent4"/>
                </a:solidFill>
                <a:latin typeface="+mn-lt"/>
              </a:rPr>
              <a:t> </a:t>
            </a:r>
            <a:r>
              <a:rPr lang="en-US" sz="1600" dirty="0" err="1">
                <a:solidFill>
                  <a:schemeClr val="accent4"/>
                </a:solidFill>
                <a:latin typeface="+mn-lt"/>
              </a:rPr>
              <a:t>của</a:t>
            </a:r>
            <a:r>
              <a:rPr lang="en-US" sz="1600" dirty="0">
                <a:solidFill>
                  <a:schemeClr val="accent4"/>
                </a:solidFill>
                <a:latin typeface="+mn-lt"/>
              </a:rPr>
              <a:t> </a:t>
            </a:r>
            <a:r>
              <a:rPr lang="en-US" sz="1600" dirty="0" err="1">
                <a:solidFill>
                  <a:schemeClr val="accent4"/>
                </a:solidFill>
                <a:latin typeface="+mn-lt"/>
              </a:rPr>
              <a:t>lĩnh</a:t>
            </a:r>
            <a:r>
              <a:rPr lang="en-US" sz="1600" dirty="0">
                <a:solidFill>
                  <a:schemeClr val="accent4"/>
                </a:solidFill>
                <a:latin typeface="+mn-lt"/>
              </a:rPr>
              <a:t> </a:t>
            </a:r>
            <a:r>
              <a:rPr lang="en-US" sz="1600" dirty="0" err="1">
                <a:solidFill>
                  <a:schemeClr val="accent4"/>
                </a:solidFill>
                <a:latin typeface="+mn-lt"/>
              </a:rPr>
              <a:t>vực</a:t>
            </a:r>
            <a:r>
              <a:rPr lang="en-US" sz="1600" dirty="0">
                <a:solidFill>
                  <a:schemeClr val="accent4"/>
                </a:solidFill>
                <a:latin typeface="+mn-lt"/>
              </a:rPr>
              <a:t> </a:t>
            </a:r>
            <a:r>
              <a:rPr lang="en-US" sz="1600" dirty="0" err="1">
                <a:solidFill>
                  <a:schemeClr val="accent4"/>
                </a:solidFill>
                <a:latin typeface="+mn-lt"/>
              </a:rPr>
              <a:t>này</a:t>
            </a:r>
            <a:r>
              <a:rPr lang="en-US" sz="1600" dirty="0">
                <a:solidFill>
                  <a:schemeClr val="accent4"/>
                </a:solidFill>
                <a:latin typeface="+mn-lt"/>
              </a:rPr>
              <a:t> </a:t>
            </a:r>
            <a:r>
              <a:rPr lang="en-US" sz="1600" dirty="0" err="1">
                <a:solidFill>
                  <a:schemeClr val="accent4"/>
                </a:solidFill>
                <a:latin typeface="+mn-lt"/>
              </a:rPr>
              <a:t>là</a:t>
            </a:r>
            <a:r>
              <a:rPr lang="en-US" sz="1600" dirty="0">
                <a:solidFill>
                  <a:schemeClr val="accent4"/>
                </a:solidFill>
                <a:latin typeface="+mn-lt"/>
              </a:rPr>
              <a:t> </a:t>
            </a:r>
            <a:r>
              <a:rPr lang="en-US" sz="1600" dirty="0" err="1">
                <a:solidFill>
                  <a:schemeClr val="accent4"/>
                </a:solidFill>
                <a:latin typeface="+mn-lt"/>
              </a:rPr>
              <a:t>giúp</a:t>
            </a:r>
            <a:r>
              <a:rPr lang="en-US" sz="1600" dirty="0">
                <a:solidFill>
                  <a:schemeClr val="accent4"/>
                </a:solidFill>
                <a:latin typeface="+mn-lt"/>
              </a:rPr>
              <a:t> </a:t>
            </a:r>
            <a:r>
              <a:rPr lang="en-US" sz="1600" dirty="0" err="1">
                <a:solidFill>
                  <a:schemeClr val="accent4"/>
                </a:solidFill>
                <a:latin typeface="+mn-lt"/>
              </a:rPr>
              <a:t>máy</a:t>
            </a:r>
            <a:r>
              <a:rPr lang="en-US" sz="1600" dirty="0">
                <a:solidFill>
                  <a:schemeClr val="accent4"/>
                </a:solidFill>
                <a:latin typeface="+mn-lt"/>
              </a:rPr>
              <a:t> </a:t>
            </a:r>
            <a:r>
              <a:rPr lang="en-US" sz="1600" dirty="0" err="1">
                <a:solidFill>
                  <a:schemeClr val="accent4"/>
                </a:solidFill>
                <a:latin typeface="+mn-lt"/>
              </a:rPr>
              <a:t>tính</a:t>
            </a:r>
            <a:r>
              <a:rPr lang="en-US" sz="1600" dirty="0">
                <a:solidFill>
                  <a:schemeClr val="accent4"/>
                </a:solidFill>
                <a:latin typeface="+mn-lt"/>
              </a:rPr>
              <a:t> </a:t>
            </a:r>
            <a:r>
              <a:rPr lang="en-US" sz="1600" dirty="0" err="1">
                <a:solidFill>
                  <a:schemeClr val="accent4"/>
                </a:solidFill>
                <a:latin typeface="+mn-lt"/>
              </a:rPr>
              <a:t>hiểu</a:t>
            </a:r>
            <a:r>
              <a:rPr lang="en-US" sz="1600" dirty="0">
                <a:solidFill>
                  <a:schemeClr val="accent4"/>
                </a:solidFill>
                <a:latin typeface="+mn-lt"/>
              </a:rPr>
              <a:t> </a:t>
            </a:r>
            <a:r>
              <a:rPr lang="en-US" sz="1600" dirty="0" err="1">
                <a:solidFill>
                  <a:schemeClr val="accent4"/>
                </a:solidFill>
                <a:latin typeface="+mn-lt"/>
              </a:rPr>
              <a:t>và</a:t>
            </a:r>
            <a:r>
              <a:rPr lang="en-US" sz="1600" dirty="0">
                <a:solidFill>
                  <a:schemeClr val="accent4"/>
                </a:solidFill>
                <a:latin typeface="+mn-lt"/>
              </a:rPr>
              <a:t> </a:t>
            </a:r>
            <a:r>
              <a:rPr lang="en-US" sz="1600" dirty="0" err="1">
                <a:solidFill>
                  <a:schemeClr val="accent4"/>
                </a:solidFill>
                <a:latin typeface="+mn-lt"/>
              </a:rPr>
              <a:t>thực</a:t>
            </a:r>
            <a:r>
              <a:rPr lang="en-US" sz="1600" dirty="0">
                <a:solidFill>
                  <a:schemeClr val="accent4"/>
                </a:solidFill>
                <a:latin typeface="+mn-lt"/>
              </a:rPr>
              <a:t> </a:t>
            </a:r>
            <a:r>
              <a:rPr lang="en-US" sz="1600" dirty="0" err="1">
                <a:solidFill>
                  <a:schemeClr val="accent4"/>
                </a:solidFill>
                <a:latin typeface="+mn-lt"/>
              </a:rPr>
              <a:t>thi</a:t>
            </a:r>
            <a:r>
              <a:rPr lang="en-US" sz="1600" dirty="0">
                <a:solidFill>
                  <a:schemeClr val="accent4"/>
                </a:solidFill>
                <a:latin typeface="+mn-lt"/>
              </a:rPr>
              <a:t> </a:t>
            </a:r>
            <a:r>
              <a:rPr lang="en-US" sz="1600" dirty="0" err="1">
                <a:solidFill>
                  <a:schemeClr val="accent4"/>
                </a:solidFill>
                <a:latin typeface="+mn-lt"/>
              </a:rPr>
              <a:t>các</a:t>
            </a:r>
            <a:r>
              <a:rPr lang="en-US" sz="1600" dirty="0">
                <a:solidFill>
                  <a:schemeClr val="accent4"/>
                </a:solidFill>
                <a:latin typeface="+mn-lt"/>
              </a:rPr>
              <a:t> </a:t>
            </a:r>
            <a:r>
              <a:rPr lang="en-US" sz="1600" dirty="0" err="1">
                <a:solidFill>
                  <a:schemeClr val="accent4"/>
                </a:solidFill>
                <a:latin typeface="+mn-lt"/>
              </a:rPr>
              <a:t>tác</a:t>
            </a:r>
            <a:r>
              <a:rPr lang="en-US" sz="1600" dirty="0">
                <a:solidFill>
                  <a:schemeClr val="accent4"/>
                </a:solidFill>
                <a:latin typeface="+mn-lt"/>
              </a:rPr>
              <a:t> </a:t>
            </a:r>
            <a:r>
              <a:rPr lang="en-US" sz="1600" dirty="0" err="1">
                <a:solidFill>
                  <a:schemeClr val="accent4"/>
                </a:solidFill>
                <a:latin typeface="+mn-lt"/>
              </a:rPr>
              <a:t>vụ</a:t>
            </a:r>
            <a:r>
              <a:rPr lang="en-US" sz="1600" dirty="0">
                <a:solidFill>
                  <a:schemeClr val="accent4"/>
                </a:solidFill>
                <a:latin typeface="+mn-lt"/>
              </a:rPr>
              <a:t> </a:t>
            </a:r>
            <a:r>
              <a:rPr lang="en-US" sz="1600" dirty="0" err="1">
                <a:solidFill>
                  <a:schemeClr val="accent4"/>
                </a:solidFill>
                <a:latin typeface="+mn-lt"/>
              </a:rPr>
              <a:t>thông</a:t>
            </a:r>
            <a:r>
              <a:rPr lang="en-US" sz="1600" dirty="0">
                <a:solidFill>
                  <a:schemeClr val="accent4"/>
                </a:solidFill>
                <a:latin typeface="+mn-lt"/>
              </a:rPr>
              <a:t> qua </a:t>
            </a:r>
            <a:r>
              <a:rPr lang="en-US" sz="1600" dirty="0" err="1">
                <a:solidFill>
                  <a:schemeClr val="accent4"/>
                </a:solidFill>
                <a:latin typeface="+mn-lt"/>
              </a:rPr>
              <a:t>ngôn</a:t>
            </a:r>
            <a:r>
              <a:rPr lang="en-US" sz="1600" dirty="0">
                <a:solidFill>
                  <a:schemeClr val="accent4"/>
                </a:solidFill>
                <a:latin typeface="+mn-lt"/>
              </a:rPr>
              <a:t> </a:t>
            </a:r>
            <a:r>
              <a:rPr lang="en-US" sz="1600" dirty="0" err="1">
                <a:solidFill>
                  <a:schemeClr val="accent4"/>
                </a:solidFill>
                <a:latin typeface="+mn-lt"/>
              </a:rPr>
              <a:t>ngữ</a:t>
            </a:r>
            <a:r>
              <a:rPr lang="en-US" sz="1600" dirty="0">
                <a:solidFill>
                  <a:schemeClr val="accent4"/>
                </a:solidFill>
                <a:latin typeface="+mn-lt"/>
              </a:rPr>
              <a:t> con ng</a:t>
            </a:r>
            <a:r>
              <a:rPr lang="vi-VN" sz="1600" dirty="0">
                <a:solidFill>
                  <a:schemeClr val="accent4"/>
                </a:solidFill>
                <a:latin typeface="+mn-lt"/>
              </a:rPr>
              <a:t>ư</a:t>
            </a:r>
            <a:r>
              <a:rPr lang="en-US" sz="1600" dirty="0" err="1">
                <a:solidFill>
                  <a:schemeClr val="accent4"/>
                </a:solidFill>
                <a:latin typeface="+mn-lt"/>
              </a:rPr>
              <a:t>ời</a:t>
            </a:r>
            <a:r>
              <a:rPr lang="en-US" sz="1600" dirty="0">
                <a:solidFill>
                  <a:schemeClr val="accent4"/>
                </a:solidFill>
                <a:latin typeface="+mn-lt"/>
              </a:rPr>
              <a:t> </a:t>
            </a:r>
            <a:r>
              <a:rPr lang="en-US" sz="1600" dirty="0" err="1">
                <a:solidFill>
                  <a:schemeClr val="accent4"/>
                </a:solidFill>
                <a:latin typeface="+mn-lt"/>
              </a:rPr>
              <a:t>như</a:t>
            </a:r>
            <a:r>
              <a:rPr lang="en-US" sz="1600" dirty="0">
                <a:solidFill>
                  <a:schemeClr val="accent4"/>
                </a:solidFill>
                <a:latin typeface="+mn-lt"/>
              </a:rPr>
              <a:t>: t</a:t>
            </a:r>
            <a:r>
              <a:rPr lang="vi-VN" sz="1600" dirty="0">
                <a:solidFill>
                  <a:schemeClr val="accent4"/>
                </a:solidFill>
                <a:latin typeface="+mn-lt"/>
              </a:rPr>
              <a:t>ư</a:t>
            </a:r>
            <a:r>
              <a:rPr lang="en-US" sz="1600" dirty="0" err="1">
                <a:solidFill>
                  <a:schemeClr val="accent4"/>
                </a:solidFill>
                <a:latin typeface="+mn-lt"/>
              </a:rPr>
              <a:t>ơng</a:t>
            </a:r>
            <a:r>
              <a:rPr lang="en-US" sz="1600" dirty="0">
                <a:solidFill>
                  <a:schemeClr val="accent4"/>
                </a:solidFill>
                <a:latin typeface="+mn-lt"/>
              </a:rPr>
              <a:t> </a:t>
            </a:r>
            <a:r>
              <a:rPr lang="en-US" sz="1600" dirty="0" err="1">
                <a:solidFill>
                  <a:schemeClr val="accent4"/>
                </a:solidFill>
                <a:latin typeface="+mn-lt"/>
              </a:rPr>
              <a:t>tác</a:t>
            </a:r>
            <a:r>
              <a:rPr lang="en-US" sz="1600" dirty="0">
                <a:solidFill>
                  <a:schemeClr val="accent4"/>
                </a:solidFill>
                <a:latin typeface="+mn-lt"/>
              </a:rPr>
              <a:t> ng</a:t>
            </a:r>
            <a:r>
              <a:rPr lang="vi-VN" sz="1600" dirty="0">
                <a:solidFill>
                  <a:schemeClr val="accent4"/>
                </a:solidFill>
                <a:latin typeface="+mn-lt"/>
              </a:rPr>
              <a:t>ư</a:t>
            </a:r>
            <a:r>
              <a:rPr lang="en-US" sz="1600" dirty="0" err="1">
                <a:solidFill>
                  <a:schemeClr val="accent4"/>
                </a:solidFill>
                <a:latin typeface="+mn-lt"/>
              </a:rPr>
              <a:t>ời</a:t>
            </a:r>
            <a:r>
              <a:rPr lang="en-US" sz="1600" dirty="0">
                <a:solidFill>
                  <a:schemeClr val="accent4"/>
                </a:solidFill>
                <a:latin typeface="+mn-lt"/>
              </a:rPr>
              <a:t> </a:t>
            </a:r>
            <a:r>
              <a:rPr lang="en-US" sz="1600" dirty="0" err="1">
                <a:solidFill>
                  <a:schemeClr val="accent4"/>
                </a:solidFill>
                <a:latin typeface="+mn-lt"/>
              </a:rPr>
              <a:t>và</a:t>
            </a:r>
            <a:r>
              <a:rPr lang="en-US" sz="1600" dirty="0">
                <a:solidFill>
                  <a:schemeClr val="accent4"/>
                </a:solidFill>
                <a:latin typeface="+mn-lt"/>
              </a:rPr>
              <a:t> </a:t>
            </a:r>
            <a:r>
              <a:rPr lang="en-US" sz="1600" dirty="0" err="1">
                <a:solidFill>
                  <a:schemeClr val="accent4"/>
                </a:solidFill>
                <a:latin typeface="+mn-lt"/>
              </a:rPr>
              <a:t>máy</a:t>
            </a:r>
            <a:r>
              <a:rPr lang="en-US" sz="1600" dirty="0">
                <a:solidFill>
                  <a:schemeClr val="accent4"/>
                </a:solidFill>
                <a:latin typeface="+mn-lt"/>
              </a:rPr>
              <a:t>, </a:t>
            </a:r>
            <a:r>
              <a:rPr lang="en-US" sz="1600" dirty="0" err="1">
                <a:solidFill>
                  <a:schemeClr val="accent4"/>
                </a:solidFill>
                <a:latin typeface="+mn-lt"/>
              </a:rPr>
              <a:t>điều</a:t>
            </a:r>
            <a:r>
              <a:rPr lang="en-US" sz="1600" dirty="0">
                <a:solidFill>
                  <a:schemeClr val="accent4"/>
                </a:solidFill>
                <a:latin typeface="+mn-lt"/>
              </a:rPr>
              <a:t> </a:t>
            </a:r>
            <a:r>
              <a:rPr lang="en-US" sz="1600" dirty="0" err="1">
                <a:solidFill>
                  <a:schemeClr val="accent4"/>
                </a:solidFill>
                <a:latin typeface="+mn-lt"/>
              </a:rPr>
              <a:t>khiển</a:t>
            </a:r>
            <a:r>
              <a:rPr lang="en-US" sz="1600" dirty="0">
                <a:solidFill>
                  <a:schemeClr val="accent4"/>
                </a:solidFill>
                <a:latin typeface="+mn-lt"/>
              </a:rPr>
              <a:t> </a:t>
            </a:r>
            <a:r>
              <a:rPr lang="en-US" sz="1600" dirty="0" err="1">
                <a:solidFill>
                  <a:schemeClr val="accent4"/>
                </a:solidFill>
                <a:latin typeface="+mn-lt"/>
              </a:rPr>
              <a:t>bằng</a:t>
            </a:r>
            <a:r>
              <a:rPr lang="en-US" sz="1600" dirty="0">
                <a:solidFill>
                  <a:schemeClr val="accent4"/>
                </a:solidFill>
                <a:latin typeface="+mn-lt"/>
              </a:rPr>
              <a:t> </a:t>
            </a:r>
            <a:r>
              <a:rPr lang="en-US" sz="1600" dirty="0" err="1">
                <a:solidFill>
                  <a:schemeClr val="accent4"/>
                </a:solidFill>
                <a:latin typeface="+mn-lt"/>
              </a:rPr>
              <a:t>giọng</a:t>
            </a:r>
            <a:r>
              <a:rPr lang="en-US" sz="1600" dirty="0">
                <a:solidFill>
                  <a:schemeClr val="accent4"/>
                </a:solidFill>
                <a:latin typeface="+mn-lt"/>
              </a:rPr>
              <a:t> </a:t>
            </a:r>
            <a:r>
              <a:rPr lang="en-US" sz="1600" dirty="0" err="1">
                <a:solidFill>
                  <a:schemeClr val="accent4"/>
                </a:solidFill>
                <a:latin typeface="+mn-lt"/>
              </a:rPr>
              <a:t>nói</a:t>
            </a:r>
            <a:r>
              <a:rPr lang="en-US" sz="1600" dirty="0">
                <a:solidFill>
                  <a:schemeClr val="accent4"/>
                </a:solidFill>
                <a:latin typeface="+mn-lt"/>
              </a:rPr>
              <a:t>,…</a:t>
            </a:r>
          </a:p>
        </p:txBody>
      </p:sp>
    </p:spTree>
    <p:extLst>
      <p:ext uri="{BB962C8B-B14F-4D97-AF65-F5344CB8AC3E}">
        <p14:creationId xmlns:p14="http://schemas.microsoft.com/office/powerpoint/2010/main" val="1803888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a:t>
            </a:r>
            <a:r>
              <a:rPr lang="en-US" dirty="0">
                <a:latin typeface="+mn-lt"/>
              </a:rPr>
              <a:t>.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về</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7772400" cy="2678169"/>
          </a:xfrm>
          <a:prstGeom prst="rect">
            <a:avLst/>
          </a:prstGeom>
          <a:noFill/>
        </p:spPr>
        <p:txBody>
          <a:bodyPr wrap="square" rtlCol="0">
            <a:spAutoFit/>
          </a:bodyPr>
          <a:lstStyle/>
          <a:p>
            <a:pPr>
              <a:lnSpc>
                <a:spcPct val="150000"/>
              </a:lnSpc>
              <a:buClr>
                <a:schemeClr val="accent4"/>
              </a:buClr>
            </a:pPr>
            <a:r>
              <a:rPr lang="en-US" sz="1800" dirty="0" err="1">
                <a:solidFill>
                  <a:schemeClr val="accent4"/>
                </a:solidFill>
                <a:latin typeface="+mn-lt"/>
                <a:cs typeface="Calibri" panose="020F0502020204030204" pitchFamily="34" charset="0"/>
              </a:rPr>
              <a:t>Khó</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khăn</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mà</a:t>
            </a:r>
            <a:r>
              <a:rPr lang="en-US" sz="1800" dirty="0">
                <a:solidFill>
                  <a:schemeClr val="accent4"/>
                </a:solidFill>
                <a:latin typeface="+mn-lt"/>
                <a:cs typeface="Calibri" panose="020F0502020204030204" pitchFamily="34" charset="0"/>
              </a:rPr>
              <a:t> NLP</a:t>
            </a:r>
            <a:r>
              <a:rPr lang="vi-VN" sz="1800" dirty="0">
                <a:solidFill>
                  <a:schemeClr val="accent4"/>
                </a:solidFill>
                <a:latin typeface="+mn-lt"/>
                <a:cs typeface="Calibri" panose="020F0502020204030204" pitchFamily="34" charset="0"/>
              </a:rPr>
              <a:t> </a:t>
            </a:r>
            <a:r>
              <a:rPr lang="vi-VN" sz="1800" dirty="0" err="1">
                <a:solidFill>
                  <a:schemeClr val="accent4"/>
                </a:solidFill>
                <a:latin typeface="+mn-lt"/>
                <a:cs typeface="Calibri" panose="020F0502020204030204" pitchFamily="34" charset="0"/>
              </a:rPr>
              <a:t>gặp</a:t>
            </a:r>
            <a:r>
              <a:rPr lang="vi-VN" sz="1800" dirty="0">
                <a:solidFill>
                  <a:schemeClr val="accent4"/>
                </a:solidFill>
                <a:latin typeface="+mn-lt"/>
                <a:cs typeface="Calibri" panose="020F0502020204030204" pitchFamily="34" charset="0"/>
              </a:rPr>
              <a:t> </a:t>
            </a:r>
            <a:r>
              <a:rPr lang="vi-VN" sz="1800" dirty="0" err="1">
                <a:solidFill>
                  <a:schemeClr val="accent4"/>
                </a:solidFill>
                <a:latin typeface="+mn-lt"/>
                <a:cs typeface="Calibri" panose="020F0502020204030204" pitchFamily="34" charset="0"/>
              </a:rPr>
              <a:t>phải</a:t>
            </a:r>
            <a:r>
              <a:rPr lang="vi-VN" sz="18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tự</a:t>
            </a:r>
            <a:r>
              <a:rPr lang="vi-VN" sz="1600" dirty="0">
                <a:solidFill>
                  <a:schemeClr val="accent4"/>
                </a:solidFill>
                <a:latin typeface="+mn-lt"/>
                <a:cs typeface="Calibri" panose="020F0502020204030204" pitchFamily="34" charset="0"/>
              </a:rPr>
              <a:t> nhiên </a:t>
            </a:r>
            <a:r>
              <a:rPr lang="vi-VN" sz="1600" dirty="0" err="1">
                <a:solidFill>
                  <a:schemeClr val="accent4"/>
                </a:solidFill>
                <a:latin typeface="+mn-lt"/>
                <a:cs typeface="Calibri" panose="020F0502020204030204" pitchFamily="34" charset="0"/>
              </a:rPr>
              <a:t>xuất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phát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cảm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xúc</a:t>
            </a:r>
            <a:r>
              <a:rPr lang="vi-VN" sz="1600" dirty="0">
                <a:solidFill>
                  <a:schemeClr val="accent4"/>
                </a:solidFill>
                <a:latin typeface="+mn-lt"/>
                <a:cs typeface="Calibri" panose="020F0502020204030204" pitchFamily="34" charset="0"/>
              </a:rPr>
              <a:t>, văn </a:t>
            </a:r>
            <a:r>
              <a:rPr lang="vi-VN" sz="1600" dirty="0" err="1">
                <a:solidFill>
                  <a:schemeClr val="accent4"/>
                </a:solidFill>
                <a:latin typeface="+mn-lt"/>
                <a:cs typeface="Calibri" panose="020F0502020204030204" pitchFamily="34" charset="0"/>
              </a:rPr>
              <a:t>hóa</a:t>
            </a:r>
            <a:r>
              <a:rPr lang="vi-VN" sz="1600" dirty="0">
                <a:solidFill>
                  <a:schemeClr val="accent4"/>
                </a:solidFill>
                <a:latin typeface="+mn-lt"/>
                <a:cs typeface="Calibri" panose="020F0502020204030204" pitchFamily="34" charset="0"/>
              </a:rPr>
              <a:t> nên </a:t>
            </a:r>
            <a:r>
              <a:rPr lang="en-US" sz="1600" dirty="0" err="1">
                <a:solidFill>
                  <a:schemeClr val="accent4"/>
                </a:solidFill>
                <a:latin typeface="+mn-lt"/>
                <a:cs typeface="Calibri" panose="020F0502020204030204" pitchFamily="34" charset="0"/>
              </a:rPr>
              <a:t>th</a:t>
            </a:r>
            <a:r>
              <a:rPr lang="vi-VN" sz="1600" dirty="0">
                <a:solidFill>
                  <a:schemeClr val="accent4"/>
                </a:solidFill>
                <a:latin typeface="+mn-lt"/>
                <a:cs typeface="Calibri" panose="020F0502020204030204" pitchFamily="34" charset="0"/>
              </a:rPr>
              <a:t>ư</a:t>
            </a:r>
            <a:r>
              <a:rPr lang="en-US" sz="1600" dirty="0" err="1">
                <a:solidFill>
                  <a:schemeClr val="accent4"/>
                </a:solidFill>
                <a:latin typeface="+mn-lt"/>
                <a:cs typeface="Calibri" panose="020F0502020204030204" pitchFamily="34" charset="0"/>
              </a:rPr>
              <a:t>ờng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không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có</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quy</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luật</a:t>
            </a:r>
            <a:r>
              <a:rPr lang="en-US" sz="1600" dirty="0">
                <a:solidFill>
                  <a:schemeClr val="accent4"/>
                </a:solidFill>
                <a:latin typeface="+mn-lt"/>
                <a:cs typeface="Calibri" panose="020F0502020204030204" pitchFamily="34" charset="0"/>
              </a:rPr>
              <a:t> hay </a:t>
            </a:r>
            <a:r>
              <a:rPr lang="en-US" sz="1600" dirty="0" err="1">
                <a:solidFill>
                  <a:schemeClr val="accent4"/>
                </a:solidFill>
                <a:latin typeface="+mn-lt"/>
                <a:cs typeface="Calibri" panose="020F0502020204030204" pitchFamily="34" charset="0"/>
              </a:rPr>
              <a:t>tuân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thủ</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theo</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tính</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hợp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lí</a:t>
            </a:r>
            <a:r>
              <a:rPr lang="en-US" sz="1600" dirty="0">
                <a:solidFill>
                  <a:schemeClr val="accent4"/>
                </a:solidFill>
                <a:latin typeface="+mn-lt"/>
                <a:cs typeface="Calibri" panose="020F0502020204030204" pitchFamily="34" charset="0"/>
              </a:rPr>
              <a:t> logic, </a:t>
            </a:r>
            <a:r>
              <a:rPr lang="en-US" sz="1600" dirty="0" err="1">
                <a:solidFill>
                  <a:schemeClr val="accent4"/>
                </a:solidFill>
                <a:latin typeface="+mn-lt"/>
                <a:cs typeface="Calibri" panose="020F0502020204030204" pitchFamily="34" charset="0"/>
              </a:rPr>
              <a:t>kể</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cả</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về</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mặt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cú</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pháp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ngữ</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nghĩa</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và</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diễn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đạt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ngôn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en-US" sz="1600" dirty="0" err="1">
                <a:solidFill>
                  <a:schemeClr val="accent4"/>
                </a:solidFill>
                <a:latin typeface="+mn-lt"/>
                <a:cs typeface="Calibri" panose="020F0502020204030204" pitchFamily="34" charset="0"/>
              </a:rPr>
              <a:t>Ngôn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ngữ</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mang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tính</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nhập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nhằng</a:t>
            </a:r>
            <a:r>
              <a:rPr lang="en-US" sz="1600" dirty="0">
                <a:solidFill>
                  <a:schemeClr val="accent4"/>
                </a:solidFill>
                <a:latin typeface="+mn-lt"/>
                <a:cs typeface="Calibri" panose="020F0502020204030204" pitchFamily="34" charset="0"/>
              </a:rPr>
              <a:t> ở </a:t>
            </a:r>
            <a:r>
              <a:rPr lang="en-US" sz="1600" dirty="0" err="1">
                <a:solidFill>
                  <a:schemeClr val="accent4"/>
                </a:solidFill>
                <a:latin typeface="+mn-lt"/>
                <a:cs typeface="Calibri" panose="020F0502020204030204" pitchFamily="34" charset="0"/>
              </a:rPr>
              <a:t>tất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cả</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các</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mức</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vựng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cú</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pháp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ngữ</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nghĩa</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và</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văn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bản</a:t>
            </a:r>
            <a:r>
              <a:rPr lang="en-US" sz="1600" dirty="0">
                <a:solidFill>
                  <a:schemeClr val="accent4"/>
                </a:solidFill>
                <a:latin typeface="+mn-lt"/>
                <a:cs typeface="Calibri" panose="020F0502020204030204" pitchFamily="34" charset="0"/>
              </a:rPr>
              <a:t>. </a:t>
            </a:r>
          </a:p>
          <a:p>
            <a:pPr marL="285750" indent="-285750">
              <a:lnSpc>
                <a:spcPct val="150000"/>
              </a:lnSpc>
              <a:buClr>
                <a:schemeClr val="accent4"/>
              </a:buClr>
              <a:buFont typeface="Wingdings" panose="05000000000000000000" pitchFamily="2" charset="2"/>
              <a:buChar char="Ø"/>
            </a:pPr>
            <a:r>
              <a:rPr lang="en-US" sz="1600" dirty="0" err="1">
                <a:solidFill>
                  <a:schemeClr val="accent4"/>
                </a:solidFill>
                <a:latin typeface="+mn-lt"/>
                <a:cs typeface="Calibri" panose="020F0502020204030204" pitchFamily="34" charset="0"/>
              </a:rPr>
              <a:t>Sự</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phức</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tạp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của</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ngữ</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cảnh</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và</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ẩn</a:t>
            </a:r>
            <a:r>
              <a:rPr lang="en-US" sz="1600" dirty="0">
                <a:solidFill>
                  <a:schemeClr val="accent4"/>
                </a:solidFill>
                <a:latin typeface="+mn-lt"/>
                <a:cs typeface="Calibri" panose="020F0502020204030204" pitchFamily="34" charset="0"/>
              </a:rPr>
              <a:t> ý </a:t>
            </a:r>
            <a:r>
              <a:rPr lang="en-US" sz="1600" dirty="0" err="1">
                <a:solidFill>
                  <a:schemeClr val="accent4"/>
                </a:solidFill>
                <a:latin typeface="+mn-lt"/>
                <a:cs typeface="Calibri" panose="020F0502020204030204" pitchFamily="34" charset="0"/>
              </a:rPr>
              <a:t>có</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thể</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gây</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sai</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sót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nhầm</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lẫn</a:t>
            </a:r>
            <a:r>
              <a:rPr lang="en-US" sz="1600" dirty="0">
                <a:solidFill>
                  <a:schemeClr val="accent4"/>
                </a:solidFill>
                <a:latin typeface="+mn-lt"/>
                <a:cs typeface="Calibri" panose="020F0502020204030204" pitchFamily="34" charset="0"/>
              </a:rPr>
              <a:t>.</a:t>
            </a:r>
          </a:p>
        </p:txBody>
      </p:sp>
    </p:spTree>
    <p:extLst>
      <p:ext uri="{BB962C8B-B14F-4D97-AF65-F5344CB8AC3E}">
        <p14:creationId xmlns:p14="http://schemas.microsoft.com/office/powerpoint/2010/main" val="246210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a:t>
            </a:r>
            <a:r>
              <a:rPr lang="en-US" dirty="0">
                <a:latin typeface="+mn-lt"/>
              </a:rPr>
              <a:t>.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về</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001000" cy="2632003"/>
          </a:xfrm>
          <a:prstGeom prst="rect">
            <a:avLst/>
          </a:prstGeom>
          <a:noFill/>
        </p:spPr>
        <p:txBody>
          <a:bodyPr wrap="square" rtlCol="0">
            <a:spAutoFit/>
          </a:bodyPr>
          <a:lstStyle/>
          <a:p>
            <a:pPr>
              <a:lnSpc>
                <a:spcPct val="150000"/>
              </a:lnSpc>
              <a:buClr>
                <a:schemeClr val="accent4"/>
              </a:buClr>
            </a:pPr>
            <a:r>
              <a:rPr lang="en-US" sz="1600" dirty="0" err="1">
                <a:solidFill>
                  <a:schemeClr val="accent4"/>
                </a:solidFill>
                <a:latin typeface="+mn-lt"/>
                <a:cs typeface="Calibri" panose="020F0502020204030204" pitchFamily="34" charset="0"/>
              </a:rPr>
              <a:t>Ví</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dụ</a:t>
            </a:r>
            <a:r>
              <a:rPr lang="en-US" sz="1600" dirty="0">
                <a:solidFill>
                  <a:schemeClr val="accent4"/>
                </a:solidFill>
                <a:latin typeface="+mn-lt"/>
                <a:cs typeface="Calibri" panose="020F0502020204030204" pitchFamily="34" charset="0"/>
              </a:rPr>
              <a:t>: </a:t>
            </a:r>
          </a:p>
          <a:p>
            <a:pPr marL="285750" indent="-285750">
              <a:lnSpc>
                <a:spcPct val="150000"/>
              </a:lnSpc>
              <a:buClr>
                <a:schemeClr val="accent4"/>
              </a:buClr>
              <a:buFont typeface="Wingdings" panose="05000000000000000000" pitchFamily="2" charset="2"/>
              <a:buChar char="§"/>
            </a:pPr>
            <a:r>
              <a:rPr lang="en-US" sz="1600" dirty="0">
                <a:solidFill>
                  <a:schemeClr val="accent4"/>
                </a:solidFill>
                <a:latin typeface="+mn-lt"/>
                <a:cs typeface="Calibri" panose="020F0502020204030204" pitchFamily="34" charset="0"/>
              </a:rPr>
              <a:t>Ong </a:t>
            </a:r>
            <a:r>
              <a:rPr lang="en-US" sz="1600" b="1" i="1" dirty="0" err="1">
                <a:solidFill>
                  <a:srgbClr val="FF0000"/>
                </a:solidFill>
                <a:latin typeface="+mn-lt"/>
                <a:cs typeface="Calibri" panose="020F0502020204030204" pitchFamily="34" charset="0"/>
              </a:rPr>
              <a:t>đốt</a:t>
            </a:r>
            <a:r>
              <a:rPr lang="en-US" sz="1600" dirty="0">
                <a:solidFill>
                  <a:schemeClr val="accent4"/>
                </a:solidFill>
                <a:latin typeface="+mn-lt"/>
                <a:cs typeface="Calibri" panose="020F0502020204030204" pitchFamily="34" charset="0"/>
              </a:rPr>
              <a:t> / </a:t>
            </a:r>
            <a:r>
              <a:rPr lang="en-US" sz="1600" b="1" i="1" dirty="0" err="1">
                <a:solidFill>
                  <a:srgbClr val="FF0000"/>
                </a:solidFill>
                <a:latin typeface="+mn-lt"/>
                <a:cs typeface="Calibri" panose="020F0502020204030204" pitchFamily="34" charset="0"/>
              </a:rPr>
              <a:t>Đốt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củi</a:t>
            </a:r>
            <a:r>
              <a:rPr lang="en-US" sz="1600" dirty="0">
                <a:solidFill>
                  <a:schemeClr val="accent4"/>
                </a:solidFill>
                <a:latin typeface="+mn-lt"/>
                <a:cs typeface="Calibri" panose="020F0502020204030204" pitchFamily="34" charset="0"/>
              </a:rPr>
              <a:t> :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nhiều</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nghĩa</a:t>
            </a:r>
            <a:endParaRPr lang="en-US" sz="1600"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
            </a:pPr>
            <a:r>
              <a:rPr lang="en-US" sz="1600" dirty="0" err="1">
                <a:solidFill>
                  <a:schemeClr val="accent4"/>
                </a:solidFill>
                <a:latin typeface="+mn-lt"/>
                <a:cs typeface="Calibri" panose="020F0502020204030204" pitchFamily="34" charset="0"/>
              </a:rPr>
              <a:t>Bút</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chì</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ghép</a:t>
            </a:r>
            <a:r>
              <a:rPr lang="en-US" sz="1600" dirty="0">
                <a:solidFill>
                  <a:schemeClr val="accent4"/>
                </a:solidFill>
                <a:latin typeface="+mn-lt"/>
                <a:cs typeface="Calibri" panose="020F0502020204030204" pitchFamily="34" charset="0"/>
              </a:rPr>
              <a:t> đ</a:t>
            </a:r>
            <a:r>
              <a:rPr lang="vi-VN" sz="1600" dirty="0">
                <a:solidFill>
                  <a:schemeClr val="accent4"/>
                </a:solidFill>
                <a:latin typeface="+mn-lt"/>
                <a:cs typeface="Calibri" panose="020F0502020204030204" pitchFamily="34" charset="0"/>
              </a:rPr>
              <a:t>ư</a:t>
            </a:r>
            <a:r>
              <a:rPr lang="en-US" sz="1600" dirty="0" err="1">
                <a:solidFill>
                  <a:schemeClr val="accent4"/>
                </a:solidFill>
                <a:latin typeface="+mn-lt"/>
                <a:cs typeface="Calibri" panose="020F0502020204030204" pitchFamily="34" charset="0"/>
              </a:rPr>
              <a:t>ợc</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cấu</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thành</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hai</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có</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nghĩa</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riêng</a:t>
            </a:r>
            <a:r>
              <a:rPr lang="en-US" sz="1600" dirty="0">
                <a:solidFill>
                  <a:schemeClr val="accent4"/>
                </a:solidFill>
                <a:latin typeface="+mn-lt"/>
                <a:cs typeface="Calibri" panose="020F0502020204030204" pitchFamily="34" charset="0"/>
              </a:rPr>
              <a:t> </a:t>
            </a:r>
            <a:r>
              <a:rPr lang="en-US" sz="1600" i="1" dirty="0">
                <a:solidFill>
                  <a:schemeClr val="accent4"/>
                </a:solidFill>
                <a:latin typeface="+mn-lt"/>
                <a:cs typeface="Calibri" panose="020F0502020204030204" pitchFamily="34" charset="0"/>
              </a:rPr>
              <a:t>“</a:t>
            </a:r>
            <a:r>
              <a:rPr lang="en-US" sz="1600" i="1" dirty="0" err="1">
                <a:solidFill>
                  <a:schemeClr val="accent4"/>
                </a:solidFill>
                <a:latin typeface="+mn-lt"/>
                <a:cs typeface="Calibri" panose="020F0502020204030204" pitchFamily="34" charset="0"/>
              </a:rPr>
              <a:t>bút</a:t>
            </a:r>
            <a:r>
              <a:rPr lang="en-US" sz="1600" i="1" dirty="0">
                <a:solidFill>
                  <a:schemeClr val="accent4"/>
                </a:solidFill>
                <a:latin typeface="+mn-lt"/>
                <a:cs typeface="Calibri" panose="020F0502020204030204" pitchFamily="34" charset="0"/>
              </a:rPr>
              <a:t>”,”</a:t>
            </a:r>
            <a:r>
              <a:rPr lang="en-US" sz="1600" i="1" dirty="0" err="1">
                <a:solidFill>
                  <a:schemeClr val="accent4"/>
                </a:solidFill>
                <a:latin typeface="+mn-lt"/>
                <a:cs typeface="Calibri" panose="020F0502020204030204" pitchFamily="34" charset="0"/>
              </a:rPr>
              <a:t>chì</a:t>
            </a:r>
            <a:r>
              <a:rPr lang="en-US" sz="1600" i="1"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
            </a:pPr>
            <a:r>
              <a:rPr lang="en-US" sz="1600" dirty="0" err="1">
                <a:solidFill>
                  <a:schemeClr val="accent4"/>
                </a:solidFill>
                <a:latin typeface="+mn-lt"/>
                <a:cs typeface="Calibri" panose="020F0502020204030204" pitchFamily="34" charset="0"/>
              </a:rPr>
              <a:t>Hổ</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mang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bò</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nghĩa</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nhập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nhằng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giữa</a:t>
            </a:r>
            <a:r>
              <a:rPr lang="en-US" sz="1600" dirty="0">
                <a:solidFill>
                  <a:schemeClr val="accent4"/>
                </a:solidFill>
                <a:latin typeface="+mn-lt"/>
                <a:cs typeface="Calibri" panose="020F0502020204030204" pitchFamily="34" charset="0"/>
              </a:rPr>
              <a:t> “</a:t>
            </a:r>
            <a:r>
              <a:rPr lang="en-US" sz="1600" i="1" dirty="0">
                <a:solidFill>
                  <a:schemeClr val="accent4"/>
                </a:solidFill>
                <a:latin typeface="+mn-lt"/>
                <a:cs typeface="Calibri" panose="020F0502020204030204" pitchFamily="34" charset="0"/>
              </a:rPr>
              <a:t>con </a:t>
            </a:r>
            <a:r>
              <a:rPr lang="en-US" sz="1600" i="1" dirty="0" err="1">
                <a:solidFill>
                  <a:schemeClr val="accent4"/>
                </a:solidFill>
                <a:latin typeface="+mn-lt"/>
                <a:cs typeface="Calibri" panose="020F0502020204030204" pitchFamily="34" charset="0"/>
              </a:rPr>
              <a:t>hổ</a:t>
            </a:r>
            <a:r>
              <a:rPr lang="en-US" sz="1600" i="1" dirty="0">
                <a:solidFill>
                  <a:schemeClr val="accent4"/>
                </a:solidFill>
                <a:latin typeface="+mn-lt"/>
                <a:cs typeface="Calibri" panose="020F0502020204030204" pitchFamily="34" charset="0"/>
              </a:rPr>
              <a:t> </a:t>
            </a:r>
            <a:r>
              <a:rPr lang="en-US" sz="1600" i="1" dirty="0" err="1">
                <a:solidFill>
                  <a:schemeClr val="accent4"/>
                </a:solidFill>
                <a:latin typeface="+mn-lt"/>
                <a:cs typeface="Calibri" panose="020F0502020204030204" pitchFamily="34" charset="0"/>
              </a:rPr>
              <a:t>mang</a:t>
            </a:r>
            <a:r>
              <a:rPr lang="en-US" sz="1600" i="1" dirty="0">
                <a:solidFill>
                  <a:schemeClr val="accent4"/>
                </a:solidFill>
                <a:latin typeface="+mn-lt"/>
                <a:cs typeface="Calibri" panose="020F0502020204030204" pitchFamily="34" charset="0"/>
              </a:rPr>
              <a:t> con </a:t>
            </a:r>
            <a:r>
              <a:rPr lang="en-US" sz="1600" i="1" dirty="0" err="1">
                <a:solidFill>
                  <a:schemeClr val="accent4"/>
                </a:solidFill>
                <a:latin typeface="+mn-lt"/>
                <a:cs typeface="Calibri" panose="020F0502020204030204" pitchFamily="34" charset="0"/>
              </a:rPr>
              <a:t>bò</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và</a:t>
            </a:r>
            <a:r>
              <a:rPr lang="en-US" sz="1600" dirty="0">
                <a:solidFill>
                  <a:schemeClr val="accent4"/>
                </a:solidFill>
                <a:latin typeface="+mn-lt"/>
                <a:cs typeface="Calibri" panose="020F0502020204030204" pitchFamily="34" charset="0"/>
              </a:rPr>
              <a:t> “</a:t>
            </a:r>
            <a:r>
              <a:rPr lang="en-US" sz="1600" i="1" dirty="0">
                <a:solidFill>
                  <a:schemeClr val="accent4"/>
                </a:solidFill>
                <a:latin typeface="+mn-lt"/>
                <a:cs typeface="Calibri" panose="020F0502020204030204" pitchFamily="34" charset="0"/>
              </a:rPr>
              <a:t>con </a:t>
            </a:r>
            <a:r>
              <a:rPr lang="en-US" sz="1600" i="1" dirty="0" err="1">
                <a:solidFill>
                  <a:schemeClr val="accent4"/>
                </a:solidFill>
                <a:latin typeface="+mn-lt"/>
                <a:cs typeface="Calibri" panose="020F0502020204030204" pitchFamily="34" charset="0"/>
              </a:rPr>
              <a:t>rắn</a:t>
            </a:r>
            <a:r>
              <a:rPr lang="en-US" sz="1600" i="1" dirty="0">
                <a:solidFill>
                  <a:schemeClr val="accent4"/>
                </a:solidFill>
                <a:latin typeface="+mn-lt"/>
                <a:cs typeface="Calibri" panose="020F0502020204030204" pitchFamily="34" charset="0"/>
              </a:rPr>
              <a:t> </a:t>
            </a:r>
            <a:r>
              <a:rPr lang="en-US" sz="1600" i="1" dirty="0" err="1">
                <a:solidFill>
                  <a:schemeClr val="accent4"/>
                </a:solidFill>
                <a:latin typeface="+mn-lt"/>
                <a:cs typeface="Calibri" panose="020F0502020204030204" pitchFamily="34" charset="0"/>
              </a:rPr>
              <a:t>hổ</a:t>
            </a:r>
            <a:r>
              <a:rPr lang="en-US" sz="1600" i="1" dirty="0">
                <a:solidFill>
                  <a:schemeClr val="accent4"/>
                </a:solidFill>
                <a:latin typeface="+mn-lt"/>
                <a:cs typeface="Calibri" panose="020F0502020204030204" pitchFamily="34" charset="0"/>
              </a:rPr>
              <a:t> </a:t>
            </a:r>
            <a:r>
              <a:rPr lang="en-US" sz="1600" i="1" dirty="0" err="1">
                <a:solidFill>
                  <a:schemeClr val="accent4"/>
                </a:solidFill>
                <a:latin typeface="+mn-lt"/>
                <a:cs typeface="Calibri" panose="020F0502020204030204" pitchFamily="34" charset="0"/>
              </a:rPr>
              <a:t>mang</a:t>
            </a:r>
            <a:r>
              <a:rPr lang="en-US" sz="1600" i="1" dirty="0">
                <a:solidFill>
                  <a:schemeClr val="accent4"/>
                </a:solidFill>
                <a:latin typeface="+mn-lt"/>
                <a:cs typeface="Calibri" panose="020F0502020204030204" pitchFamily="34" charset="0"/>
              </a:rPr>
              <a:t> </a:t>
            </a:r>
            <a:r>
              <a:rPr lang="en-US" sz="1600" i="1" dirty="0" err="1">
                <a:solidFill>
                  <a:schemeClr val="accent4"/>
                </a:solidFill>
                <a:latin typeface="+mn-lt"/>
                <a:cs typeface="Calibri" panose="020F0502020204030204" pitchFamily="34" charset="0"/>
              </a:rPr>
              <a:t>bò</a:t>
            </a:r>
            <a:r>
              <a:rPr lang="en-US"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
            </a:pPr>
            <a:r>
              <a:rPr lang="en-US" sz="1600" b="1" i="1" dirty="0" err="1">
                <a:solidFill>
                  <a:srgbClr val="FF0000"/>
                </a:solidFill>
                <a:latin typeface="+mn-lt"/>
                <a:cs typeface="Calibri" panose="020F0502020204030204" pitchFamily="34" charset="0"/>
              </a:rPr>
              <a:t>Cô</a:t>
            </a:r>
            <a:r>
              <a:rPr lang="en-US" sz="1600" b="1" i="1" dirty="0">
                <a:solidFill>
                  <a:srgbClr val="FF0000"/>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ấy</a:t>
            </a:r>
            <a:r>
              <a:rPr lang="en-US" sz="1600" dirty="0">
                <a:solidFill>
                  <a:srgbClr val="FF0000"/>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nói</a:t>
            </a:r>
            <a:r>
              <a:rPr lang="en-US" sz="1600" dirty="0">
                <a:solidFill>
                  <a:schemeClr val="accent4"/>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tôi</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giúp</a:t>
            </a:r>
            <a:r>
              <a:rPr lang="en-US" sz="1600" dirty="0">
                <a:solidFill>
                  <a:schemeClr val="accent4"/>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anh</a:t>
            </a:r>
            <a:r>
              <a:rPr lang="en-US" sz="1600" b="1" i="1" dirty="0">
                <a:solidFill>
                  <a:srgbClr val="FF0000"/>
                </a:solidFill>
                <a:latin typeface="+mn-lt"/>
                <a:cs typeface="Calibri" panose="020F0502020204030204" pitchFamily="34" charset="0"/>
              </a:rPr>
              <a:t> ta</a:t>
            </a:r>
            <a:r>
              <a:rPr lang="en-US" sz="1600" dirty="0">
                <a:solidFill>
                  <a:srgbClr val="FF0000"/>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vì</a:t>
            </a:r>
            <a:r>
              <a:rPr lang="en-US" sz="1600" dirty="0">
                <a:solidFill>
                  <a:schemeClr val="accent4"/>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anh</a:t>
            </a:r>
            <a:r>
              <a:rPr lang="en-US" sz="1600" b="1" i="1" dirty="0">
                <a:solidFill>
                  <a:srgbClr val="FF0000"/>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ấy</a:t>
            </a:r>
            <a:r>
              <a:rPr lang="en-US" sz="1600" dirty="0">
                <a:solidFill>
                  <a:srgbClr val="FF0000"/>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từng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giúp</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bạn</a:t>
            </a:r>
            <a:r>
              <a:rPr lang="en-US" sz="1600" dirty="0">
                <a:solidFill>
                  <a:schemeClr val="accent4"/>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của</a:t>
            </a:r>
            <a:r>
              <a:rPr lang="en-US" sz="1600" dirty="0">
                <a:solidFill>
                  <a:srgbClr val="FF0000"/>
                </a:solidFill>
                <a:latin typeface="+mn-lt"/>
                <a:cs typeface="Calibri" panose="020F0502020204030204" pitchFamily="34" charset="0"/>
              </a:rPr>
              <a:t> </a:t>
            </a:r>
            <a:r>
              <a:rPr lang="en-US" sz="1600" b="1" i="1" dirty="0" err="1">
                <a:solidFill>
                  <a:srgbClr val="FF0000"/>
                </a:solidFill>
                <a:latin typeface="+mn-lt"/>
                <a:cs typeface="Calibri" panose="020F0502020204030204" pitchFamily="34" charset="0"/>
              </a:rPr>
              <a:t>tôi</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đồng</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tham</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chiếu</a:t>
            </a:r>
            <a:endParaRPr lang="en-US" sz="1600" b="1" i="1" dirty="0">
              <a:solidFill>
                <a:schemeClr val="accent4"/>
              </a:solidFill>
              <a:latin typeface="+mn-lt"/>
              <a:cs typeface="Calibri" panose="020F0502020204030204" pitchFamily="34" charset="0"/>
            </a:endParaRPr>
          </a:p>
          <a:p>
            <a:pPr>
              <a:lnSpc>
                <a:spcPct val="150000"/>
              </a:lnSpc>
              <a:buClr>
                <a:schemeClr val="accent4"/>
              </a:buClr>
            </a:pPr>
            <a:endParaRPr lang="en-US" sz="1600" dirty="0">
              <a:solidFill>
                <a:schemeClr val="accent4"/>
              </a:solidFill>
              <a:latin typeface="+mn-lt"/>
              <a:cs typeface="Calibri" panose="020F0502020204030204" pitchFamily="34" charset="0"/>
            </a:endParaRPr>
          </a:p>
        </p:txBody>
      </p:sp>
    </p:spTree>
    <p:extLst>
      <p:ext uri="{BB962C8B-B14F-4D97-AF65-F5344CB8AC3E}">
        <p14:creationId xmlns:p14="http://schemas.microsoft.com/office/powerpoint/2010/main" val="504582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n-lt"/>
              </a:rPr>
              <a:t>. </a:t>
            </a:r>
            <a:r>
              <a:rPr lang="en-US" dirty="0" err="1">
                <a:latin typeface="+mn-lt"/>
              </a:rPr>
              <a:t>Các</a:t>
            </a:r>
            <a:r>
              <a:rPr lang="en-US" dirty="0">
                <a:latin typeface="+mn-lt"/>
              </a:rPr>
              <a:t> </a:t>
            </a:r>
            <a:r>
              <a:rPr lang="en-US" dirty="0" err="1">
                <a:latin typeface="+mn-lt"/>
              </a:rPr>
              <a:t>bài</a:t>
            </a:r>
            <a:r>
              <a:rPr lang="en-US" dirty="0">
                <a:latin typeface="+mn-lt"/>
              </a:rPr>
              <a:t> </a:t>
            </a:r>
            <a:r>
              <a:rPr lang="en-US" dirty="0" err="1">
                <a:latin typeface="+mn-lt"/>
              </a:rPr>
              <a:t>toán</a:t>
            </a:r>
            <a:r>
              <a:rPr lang="en-US" dirty="0">
                <a:latin typeface="+mn-lt"/>
              </a:rPr>
              <a:t> </a:t>
            </a:r>
            <a:r>
              <a:rPr lang="en-US" dirty="0" err="1">
                <a:latin typeface="+mn-lt"/>
              </a:rPr>
              <a:t>trong</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7772400" cy="2949525"/>
          </a:xfrm>
          <a:prstGeom prst="rect">
            <a:avLst/>
          </a:prstGeom>
          <a:noFill/>
        </p:spPr>
        <p:txBody>
          <a:bodyPr wrap="square" rtlCol="0">
            <a:spAutoFit/>
          </a:bodyPr>
          <a:lstStyle/>
          <a:p>
            <a:pPr>
              <a:lnSpc>
                <a:spcPct val="150000"/>
              </a:lnSpc>
              <a:buClr>
                <a:schemeClr val="accent4"/>
              </a:buClr>
            </a:pPr>
            <a:r>
              <a:rPr lang="en-US" sz="1800" dirty="0">
                <a:solidFill>
                  <a:schemeClr val="accent4"/>
                </a:solidFill>
                <a:latin typeface="+mn-lt"/>
                <a:cs typeface="Calibri" panose="020F0502020204030204" pitchFamily="34" charset="0"/>
              </a:rPr>
              <a:t>NLP bao </a:t>
            </a:r>
            <a:r>
              <a:rPr lang="en-US" sz="1800" dirty="0" err="1">
                <a:solidFill>
                  <a:schemeClr val="accent4"/>
                </a:solidFill>
                <a:latin typeface="+mn-lt"/>
                <a:cs typeface="Calibri" panose="020F0502020204030204" pitchFamily="34" charset="0"/>
              </a:rPr>
              <a:t>gồm</a:t>
            </a:r>
            <a:r>
              <a:rPr lang="en-US" sz="1800" dirty="0">
                <a:solidFill>
                  <a:schemeClr val="accent4"/>
                </a:solidFill>
                <a:latin typeface="+mn-lt"/>
                <a:cs typeface="Calibri" panose="020F0502020204030204" pitchFamily="34" charset="0"/>
              </a:rPr>
              <a:t> 2 </a:t>
            </a:r>
            <a:r>
              <a:rPr lang="en-US" sz="1800" dirty="0" err="1">
                <a:solidFill>
                  <a:schemeClr val="accent4"/>
                </a:solidFill>
                <a:latin typeface="+mn-lt"/>
                <a:cs typeface="Calibri" panose="020F0502020204030204" pitchFamily="34" charset="0"/>
              </a:rPr>
              <a:t>phần</a:t>
            </a:r>
            <a:r>
              <a:rPr lang="en-US" sz="18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en-US" sz="1800" dirty="0" err="1">
                <a:solidFill>
                  <a:schemeClr val="accent4"/>
                </a:solidFill>
                <a:latin typeface="+mn-lt"/>
                <a:cs typeface="Calibri" panose="020F0502020204030204" pitchFamily="34" charset="0"/>
              </a:rPr>
              <a:t>Hiểu</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ngôn</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ngữ</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tự</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nhiên</a:t>
            </a:r>
            <a:r>
              <a:rPr lang="en-US" sz="1800" dirty="0">
                <a:solidFill>
                  <a:schemeClr val="accent4"/>
                </a:solidFill>
                <a:latin typeface="+mn-lt"/>
                <a:cs typeface="Calibri" panose="020F0502020204030204" pitchFamily="34" charset="0"/>
              </a:rPr>
              <a:t> (Natural Language Understanding - NLU)</a:t>
            </a:r>
          </a:p>
          <a:p>
            <a:pPr marL="285750" indent="-285750">
              <a:lnSpc>
                <a:spcPct val="150000"/>
              </a:lnSpc>
              <a:buClr>
                <a:schemeClr val="accent4"/>
              </a:buClr>
              <a:buFont typeface="Wingdings" panose="05000000000000000000" pitchFamily="2" charset="2"/>
              <a:buChar char="Ø"/>
            </a:pPr>
            <a:r>
              <a:rPr lang="en-US" sz="1800" dirty="0" err="1">
                <a:solidFill>
                  <a:schemeClr val="accent4"/>
                </a:solidFill>
                <a:latin typeface="+mn-lt"/>
                <a:cs typeface="Calibri" panose="020F0502020204030204" pitchFamily="34" charset="0"/>
              </a:rPr>
              <a:t>Sinh</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ngôn</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ngữ</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tự</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nhiên</a:t>
            </a:r>
            <a:r>
              <a:rPr lang="en-US" sz="1800" dirty="0">
                <a:solidFill>
                  <a:schemeClr val="accent4"/>
                </a:solidFill>
                <a:latin typeface="+mn-lt"/>
                <a:cs typeface="Calibri" panose="020F0502020204030204" pitchFamily="34" charset="0"/>
              </a:rPr>
              <a:t> (Natural Language Generation – NLG)</a:t>
            </a:r>
            <a:endParaRPr lang="vi-VN" sz="1800" dirty="0">
              <a:solidFill>
                <a:schemeClr val="accent4"/>
              </a:solidFill>
              <a:latin typeface="+mn-lt"/>
              <a:cs typeface="Calibri" panose="020F0502020204030204" pitchFamily="34" charset="0"/>
            </a:endParaRPr>
          </a:p>
          <a:p>
            <a:pPr>
              <a:lnSpc>
                <a:spcPct val="150000"/>
              </a:lnSpc>
              <a:buClr>
                <a:schemeClr val="accent4"/>
              </a:buClr>
            </a:pPr>
            <a:endParaRPr lang="en-US" sz="1800" dirty="0">
              <a:solidFill>
                <a:schemeClr val="accent4"/>
              </a:solidFill>
              <a:latin typeface="+mn-lt"/>
              <a:cs typeface="Calibri" panose="020F0502020204030204" pitchFamily="34" charset="0"/>
            </a:endParaRPr>
          </a:p>
          <a:p>
            <a:pPr>
              <a:lnSpc>
                <a:spcPct val="150000"/>
              </a:lnSpc>
              <a:buClr>
                <a:schemeClr val="accent4"/>
              </a:buClr>
            </a:pPr>
            <a:r>
              <a:rPr lang="vi-VN" sz="1800" dirty="0">
                <a:solidFill>
                  <a:schemeClr val="accent4"/>
                </a:solidFill>
                <a:latin typeface="+mn-lt"/>
                <a:cs typeface="Calibri" panose="020F0502020204030204" pitchFamily="34" charset="0"/>
              </a:rPr>
              <a:t>NLG là quá trình sinh ngôn ngữ tự nhiên được biểu diễn từ cơ sở tri thức (Knowledge base) hay một dạng biểu diễn logic được học từ NLU.</a:t>
            </a:r>
            <a:endParaRPr lang="en-US" sz="1800" dirty="0">
              <a:solidFill>
                <a:schemeClr val="accent4"/>
              </a:solidFill>
              <a:latin typeface="+mn-lt"/>
              <a:cs typeface="Calibri" panose="020F0502020204030204" pitchFamily="34" charset="0"/>
            </a:endParaRPr>
          </a:p>
          <a:p>
            <a:pPr>
              <a:lnSpc>
                <a:spcPct val="150000"/>
              </a:lnSpc>
              <a:buClr>
                <a:schemeClr val="accent4"/>
              </a:buClr>
            </a:pPr>
            <a:r>
              <a:rPr lang="en-US" sz="1800" dirty="0" err="1">
                <a:solidFill>
                  <a:schemeClr val="accent4"/>
                </a:solidFill>
                <a:latin typeface="+mn-lt"/>
                <a:cs typeface="Calibri" panose="020F0502020204030204" pitchFamily="34" charset="0"/>
              </a:rPr>
              <a:t>Trong</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đó</a:t>
            </a:r>
            <a:r>
              <a:rPr lang="en-US" sz="1800" dirty="0">
                <a:solidFill>
                  <a:schemeClr val="accent4"/>
                </a:solidFill>
                <a:latin typeface="+mn-lt"/>
                <a:cs typeface="Calibri" panose="020F0502020204030204" pitchFamily="34" charset="0"/>
              </a:rPr>
              <a:t> NLU đ</a:t>
            </a:r>
            <a:r>
              <a:rPr lang="vi-VN" sz="1800" dirty="0">
                <a:solidFill>
                  <a:schemeClr val="accent4"/>
                </a:solidFill>
                <a:latin typeface="+mn-lt"/>
                <a:cs typeface="Calibri" panose="020F0502020204030204" pitchFamily="34" charset="0"/>
              </a:rPr>
              <a:t>ư</a:t>
            </a:r>
            <a:r>
              <a:rPr lang="en-US" sz="1800" dirty="0" err="1">
                <a:solidFill>
                  <a:schemeClr val="accent4"/>
                </a:solidFill>
                <a:latin typeface="+mn-lt"/>
                <a:cs typeface="Calibri" panose="020F0502020204030204" pitchFamily="34" charset="0"/>
              </a:rPr>
              <a:t>ợc</a:t>
            </a:r>
            <a:r>
              <a:rPr lang="en-US" sz="1800" dirty="0">
                <a:solidFill>
                  <a:schemeClr val="accent4"/>
                </a:solidFill>
                <a:latin typeface="+mn-lt"/>
                <a:cs typeface="Calibri" panose="020F0502020204030204" pitchFamily="34" charset="0"/>
              </a:rPr>
              <a:t> chia </a:t>
            </a:r>
            <a:r>
              <a:rPr lang="en-US" sz="1800" dirty="0" err="1">
                <a:solidFill>
                  <a:schemeClr val="accent4"/>
                </a:solidFill>
                <a:latin typeface="+mn-lt"/>
                <a:cs typeface="Calibri" panose="020F0502020204030204" pitchFamily="34" charset="0"/>
              </a:rPr>
              <a:t>làm</a:t>
            </a:r>
            <a:r>
              <a:rPr lang="en-US" sz="1800" dirty="0">
                <a:solidFill>
                  <a:schemeClr val="accent4"/>
                </a:solidFill>
                <a:latin typeface="+mn-lt"/>
                <a:cs typeface="Calibri" panose="020F0502020204030204" pitchFamily="34" charset="0"/>
              </a:rPr>
              <a:t> </a:t>
            </a:r>
            <a:r>
              <a:rPr lang="vi-VN" sz="1800" dirty="0">
                <a:solidFill>
                  <a:schemeClr val="accent4"/>
                </a:solidFill>
                <a:latin typeface="+mn-lt"/>
                <a:cs typeface="Calibri" panose="020F0502020204030204" pitchFamily="34" charset="0"/>
              </a:rPr>
              <a:t>4</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bài</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toán</a:t>
            </a:r>
            <a:r>
              <a:rPr lang="en-US" sz="1800" dirty="0">
                <a:solidFill>
                  <a:schemeClr val="accent4"/>
                </a:solidFill>
                <a:latin typeface="+mn-lt"/>
                <a:cs typeface="Calibri" panose="020F0502020204030204" pitchFamily="34" charset="0"/>
              </a:rPr>
              <a:t> </a:t>
            </a:r>
            <a:r>
              <a:rPr lang="en-US" sz="1800" dirty="0" err="1">
                <a:solidFill>
                  <a:schemeClr val="accent4"/>
                </a:solidFill>
                <a:latin typeface="+mn-lt"/>
                <a:cs typeface="Calibri" panose="020F0502020204030204" pitchFamily="34" charset="0"/>
              </a:rPr>
              <a:t>chính</a:t>
            </a:r>
            <a:r>
              <a:rPr lang="en-US" sz="1800" dirty="0">
                <a:solidFill>
                  <a:schemeClr val="accent4"/>
                </a:solidFill>
                <a:latin typeface="+mn-lt"/>
                <a:cs typeface="Calibri" panose="020F0502020204030204" pitchFamily="34" charset="0"/>
              </a:rPr>
              <a:t>:</a:t>
            </a:r>
          </a:p>
        </p:txBody>
      </p:sp>
    </p:spTree>
    <p:extLst>
      <p:ext uri="{BB962C8B-B14F-4D97-AF65-F5344CB8AC3E}">
        <p14:creationId xmlns:p14="http://schemas.microsoft.com/office/powerpoint/2010/main" val="1015904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n-lt"/>
              </a:rPr>
              <a:t>. </a:t>
            </a:r>
            <a:r>
              <a:rPr lang="en-US" dirty="0" err="1">
                <a:latin typeface="+mn-lt"/>
              </a:rPr>
              <a:t>Các</a:t>
            </a:r>
            <a:r>
              <a:rPr lang="en-US" dirty="0">
                <a:latin typeface="+mn-lt"/>
              </a:rPr>
              <a:t> </a:t>
            </a:r>
            <a:r>
              <a:rPr lang="en-US" dirty="0" err="1">
                <a:latin typeface="+mn-lt"/>
              </a:rPr>
              <a:t>bài</a:t>
            </a:r>
            <a:r>
              <a:rPr lang="en-US" dirty="0">
                <a:latin typeface="+mn-lt"/>
              </a:rPr>
              <a:t> </a:t>
            </a:r>
            <a:r>
              <a:rPr lang="en-US" dirty="0" err="1">
                <a:latin typeface="+mn-lt"/>
              </a:rPr>
              <a:t>toán</a:t>
            </a:r>
            <a:r>
              <a:rPr lang="en-US" dirty="0">
                <a:latin typeface="+mn-lt"/>
              </a:rPr>
              <a:t> </a:t>
            </a:r>
            <a:r>
              <a:rPr lang="en-US" dirty="0" err="1">
                <a:latin typeface="+mn-lt"/>
              </a:rPr>
              <a:t>trong</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7772400" cy="2723823"/>
          </a:xfrm>
          <a:prstGeom prst="rect">
            <a:avLst/>
          </a:prstGeom>
          <a:noFill/>
        </p:spPr>
        <p:txBody>
          <a:bodyPr wrap="square" rtlCol="0">
            <a:spAutoFit/>
          </a:bodyPr>
          <a:lstStyle/>
          <a:p>
            <a:pPr marL="342900" indent="-342900">
              <a:lnSpc>
                <a:spcPct val="150000"/>
              </a:lnSpc>
              <a:buClr>
                <a:srgbClr val="00B0F0"/>
              </a:buClr>
              <a:buAutoNum type="arabicParenR"/>
            </a:pPr>
            <a:r>
              <a:rPr lang="en-US" sz="1800" b="1" dirty="0" err="1">
                <a:solidFill>
                  <a:srgbClr val="00B0F0"/>
                </a:solidFill>
                <a:latin typeface="+mn-lt"/>
                <a:cs typeface="Calibri" panose="020F0502020204030204" pitchFamily="34" charset="0"/>
              </a:rPr>
              <a:t>Phân</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tích</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hình</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thái</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en-US" sz="1600" dirty="0">
                <a:solidFill>
                  <a:schemeClr val="accent4"/>
                </a:solidFill>
                <a:latin typeface="+mn-lt"/>
                <a:cs typeface="Calibri" panose="020F0502020204030204" pitchFamily="34" charset="0"/>
              </a:rPr>
              <a:t>L</a:t>
            </a:r>
            <a:r>
              <a:rPr lang="vi-VN" sz="1600" dirty="0">
                <a:solidFill>
                  <a:schemeClr val="accent4"/>
                </a:solidFill>
                <a:latin typeface="+mn-lt"/>
                <a:cs typeface="Calibri" panose="020F0502020204030204" pitchFamily="34" charset="0"/>
              </a:rPr>
              <a:t>à </a:t>
            </a:r>
            <a:r>
              <a:rPr lang="vi-VN" sz="1600" dirty="0" err="1">
                <a:solidFill>
                  <a:schemeClr val="accent4"/>
                </a:solidFill>
                <a:latin typeface="+mn-lt"/>
                <a:cs typeface="Calibri" panose="020F0502020204030204" pitchFamily="34" charset="0"/>
              </a:rPr>
              <a:t>sự</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nhận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biết</a:t>
            </a:r>
            <a:r>
              <a:rPr lang="vi-VN" sz="1600" dirty="0">
                <a:solidFill>
                  <a:schemeClr val="accent4"/>
                </a:solidFill>
                <a:latin typeface="+mn-lt"/>
                <a:cs typeface="Calibri" panose="020F0502020204030204" pitchFamily="34" charset="0"/>
              </a:rPr>
              <a:t>, phân </a:t>
            </a:r>
            <a:r>
              <a:rPr lang="vi-VN" sz="1600" dirty="0" err="1">
                <a:solidFill>
                  <a:schemeClr val="accent4"/>
                </a:solidFill>
                <a:latin typeface="+mn-lt"/>
                <a:cs typeface="Calibri" panose="020F0502020204030204" pitchFamily="34" charset="0"/>
              </a:rPr>
              <a:t>tích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miêu </a:t>
            </a:r>
            <a:r>
              <a:rPr lang="vi-VN" sz="1600" dirty="0" err="1">
                <a:solidFill>
                  <a:schemeClr val="accent4"/>
                </a:solidFill>
                <a:latin typeface="+mn-lt"/>
                <a:cs typeface="Calibri" panose="020F0502020204030204" pitchFamily="34" charset="0"/>
              </a:rPr>
              <a:t>tả</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cấu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trúc</a:t>
            </a:r>
            <a:r>
              <a:rPr lang="vi-VN" sz="1600" dirty="0">
                <a:solidFill>
                  <a:schemeClr val="accent4"/>
                </a:solidFill>
                <a:latin typeface="+mn-lt"/>
                <a:cs typeface="Calibri" panose="020F0502020204030204" pitchFamily="34" charset="0"/>
              </a:rPr>
              <a:t> trong </a:t>
            </a:r>
            <a:r>
              <a:rPr lang="vi-VN" sz="1600" dirty="0" err="1">
                <a:solidFill>
                  <a:schemeClr val="accent4"/>
                </a:solidFill>
                <a:latin typeface="+mn-lt"/>
                <a:cs typeface="Calibri" panose="020F0502020204030204" pitchFamily="34" charset="0"/>
              </a:rPr>
              <a:t>một</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cho </a:t>
            </a:r>
            <a:r>
              <a:rPr lang="vi-VN" sz="1600" dirty="0" err="1">
                <a:solidFill>
                  <a:schemeClr val="accent4"/>
                </a:solidFill>
                <a:latin typeface="+mn-lt"/>
                <a:cs typeface="Calibri" panose="020F0502020204030204" pitchFamily="34" charset="0"/>
              </a:rPr>
              <a:t>trước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đơn </a:t>
            </a:r>
            <a:r>
              <a:rPr lang="vi-VN" sz="1600" dirty="0" err="1">
                <a:solidFill>
                  <a:schemeClr val="accent4"/>
                </a:solidFill>
                <a:latin typeface="+mn-lt"/>
                <a:cs typeface="Calibri" panose="020F0502020204030204" pitchFamily="34" charset="0"/>
              </a:rPr>
              <a:t>vị</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khác</a:t>
            </a:r>
            <a:r>
              <a:rPr lang="vi-VN" sz="1600" dirty="0">
                <a:solidFill>
                  <a:schemeClr val="accent4"/>
                </a:solidFill>
                <a:latin typeface="+mn-lt"/>
                <a:cs typeface="Calibri" panose="020F0502020204030204" pitchFamily="34" charset="0"/>
              </a:rPr>
              <a:t>, như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gốc</a:t>
            </a:r>
            <a:r>
              <a:rPr lang="vi-VN" sz="1600" dirty="0">
                <a:solidFill>
                  <a:schemeClr val="accent4"/>
                </a:solidFill>
                <a:latin typeface="+mn-lt"/>
                <a:cs typeface="Calibri" panose="020F0502020204030204" pitchFamily="34" charset="0"/>
              </a:rPr>
              <a:t>, biên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phụ</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tố</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loại</a:t>
            </a:r>
            <a:r>
              <a:rPr lang="vi-VN" sz="1600" dirty="0">
                <a:solidFill>
                  <a:schemeClr val="accent4"/>
                </a:solidFill>
                <a:latin typeface="+mn-lt"/>
                <a:cs typeface="Calibri" panose="020F0502020204030204" pitchFamily="34" charset="0"/>
              </a:rPr>
              <a:t>,… </a:t>
            </a:r>
            <a:endParaRPr lang="en-US" sz="1600"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bài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toán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điển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hình</a:t>
            </a:r>
            <a:r>
              <a:rPr lang="en-US" sz="1600" dirty="0">
                <a:solidFill>
                  <a:schemeClr val="accent4"/>
                </a:solidFill>
                <a:latin typeface="+mn-lt"/>
                <a:cs typeface="Calibri" panose="020F0502020204030204" pitchFamily="34" charset="0"/>
              </a:rPr>
              <a:t>: </a:t>
            </a:r>
          </a:p>
          <a:p>
            <a:pPr marL="630238" lvl="3" indent="-285750">
              <a:lnSpc>
                <a:spcPct val="150000"/>
              </a:lnSpc>
              <a:buClr>
                <a:schemeClr val="accent4"/>
              </a:buClr>
              <a:buFont typeface="Wingdings" panose="05000000000000000000" pitchFamily="2" charset="2"/>
              <a:buChar char="§"/>
            </a:pPr>
            <a:r>
              <a:rPr lang="en-US" sz="1600" dirty="0">
                <a:solidFill>
                  <a:schemeClr val="accent4"/>
                </a:solidFill>
                <a:latin typeface="+mn-lt"/>
                <a:cs typeface="Calibri" panose="020F0502020204030204" pitchFamily="34" charset="0"/>
              </a:rPr>
              <a:t>T</a:t>
            </a:r>
            <a:r>
              <a:rPr lang="vi-VN" sz="1600" dirty="0" err="1">
                <a:solidFill>
                  <a:schemeClr val="accent4"/>
                </a:solidFill>
                <a:latin typeface="+mn-lt"/>
                <a:cs typeface="Calibri" panose="020F0502020204030204" pitchFamily="34" charset="0"/>
              </a:rPr>
              <a:t>ách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en-US" sz="1600" dirty="0">
                <a:solidFill>
                  <a:schemeClr val="accent4"/>
                </a:solidFill>
                <a:latin typeface="+mn-lt"/>
                <a:cs typeface="Calibri" panose="020F0502020204030204" pitchFamily="34" charset="0"/>
              </a:rPr>
              <a:t>W</a:t>
            </a:r>
            <a:r>
              <a:rPr lang="vi-VN" sz="1600" dirty="0" err="1">
                <a:solidFill>
                  <a:schemeClr val="accent4"/>
                </a:solidFill>
                <a:latin typeface="+mn-lt"/>
                <a:cs typeface="Calibri" panose="020F0502020204030204" pitchFamily="34" charset="0"/>
              </a:rPr>
              <a:t>ord</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segmentation</a:t>
            </a:r>
            <a:r>
              <a:rPr lang="vi-VN" sz="1600" dirty="0">
                <a:solidFill>
                  <a:schemeClr val="accent4"/>
                </a:solidFill>
                <a:latin typeface="+mn-lt"/>
                <a:cs typeface="Calibri" panose="020F0502020204030204" pitchFamily="34" charset="0"/>
              </a:rPr>
              <a:t>)</a:t>
            </a:r>
            <a:endParaRPr lang="en-US" sz="1600" dirty="0">
              <a:solidFill>
                <a:schemeClr val="accent4"/>
              </a:solidFill>
              <a:latin typeface="+mn-lt"/>
              <a:cs typeface="Calibri" panose="020F0502020204030204" pitchFamily="34" charset="0"/>
            </a:endParaRPr>
          </a:p>
          <a:p>
            <a:pPr marL="630238" lvl="8" indent="-285750">
              <a:lnSpc>
                <a:spcPct val="150000"/>
              </a:lnSpc>
              <a:buClr>
                <a:schemeClr val="accent4"/>
              </a:buClr>
              <a:buFont typeface="Wingdings" panose="05000000000000000000" pitchFamily="2" charset="2"/>
              <a:buChar char="§"/>
            </a:pPr>
            <a:r>
              <a:rPr lang="en-US" sz="1600" dirty="0">
                <a:solidFill>
                  <a:schemeClr val="accent4"/>
                </a:solidFill>
                <a:latin typeface="+mn-lt"/>
                <a:cs typeface="Calibri" panose="020F0502020204030204" pitchFamily="34" charset="0"/>
              </a:rPr>
              <a:t>G</a:t>
            </a:r>
            <a:r>
              <a:rPr lang="vi-VN" sz="1600" dirty="0" err="1">
                <a:solidFill>
                  <a:schemeClr val="accent4"/>
                </a:solidFill>
                <a:latin typeface="+mn-lt"/>
                <a:cs typeface="Calibri" panose="020F0502020204030204" pitchFamily="34" charset="0"/>
              </a:rPr>
              <a:t>án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nhãn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loại</a:t>
            </a:r>
            <a:br>
              <a:rPr lang="vi-VN" sz="1600" dirty="0">
                <a:solidFill>
                  <a:schemeClr val="accent4"/>
                </a:solidFill>
                <a:latin typeface="+mn-lt"/>
                <a:cs typeface="Calibri" panose="020F0502020204030204" pitchFamily="34" charset="0"/>
              </a:rPr>
            </a:br>
            <a:r>
              <a:rPr lang="vi-VN" sz="1600" dirty="0">
                <a:solidFill>
                  <a:schemeClr val="accent4"/>
                </a:solidFill>
                <a:latin typeface="+mn-lt"/>
                <a:cs typeface="Calibri" panose="020F0502020204030204" pitchFamily="34" charset="0"/>
              </a:rPr>
              <a:t>(P</a:t>
            </a:r>
            <a:r>
              <a:rPr lang="en-US" sz="1600" dirty="0">
                <a:solidFill>
                  <a:schemeClr val="accent4"/>
                </a:solidFill>
                <a:latin typeface="+mn-lt"/>
                <a:cs typeface="Calibri" panose="020F0502020204030204" pitchFamily="34" charset="0"/>
              </a:rPr>
              <a:t>art-of-speech - P</a:t>
            </a:r>
            <a:r>
              <a:rPr lang="vi-VN" sz="1600" dirty="0">
                <a:solidFill>
                  <a:schemeClr val="accent4"/>
                </a:solidFill>
                <a:latin typeface="+mn-lt"/>
                <a:cs typeface="Calibri" panose="020F0502020204030204" pitchFamily="34" charset="0"/>
              </a:rPr>
              <a:t>OS)</a:t>
            </a:r>
          </a:p>
        </p:txBody>
      </p:sp>
      <p:pic>
        <p:nvPicPr>
          <p:cNvPr id="5" name="Picture 4">
            <a:extLst>
              <a:ext uri="{FF2B5EF4-FFF2-40B4-BE49-F238E27FC236}">
                <a16:creationId xmlns:a16="http://schemas.microsoft.com/office/drawing/2014/main" id="{A0F59E5F-3928-4B8B-84E6-F5B36DD78F18}"/>
              </a:ext>
            </a:extLst>
          </p:cNvPr>
          <p:cNvPicPr/>
          <p:nvPr/>
        </p:nvPicPr>
        <p:blipFill rotWithShape="1">
          <a:blip r:embed="rId2" cstate="print">
            <a:extLst>
              <a:ext uri="{28A0092B-C50C-407E-A947-70E740481C1C}">
                <a14:useLocalDpi xmlns:a14="http://schemas.microsoft.com/office/drawing/2010/main" val="0"/>
              </a:ext>
            </a:extLst>
          </a:blip>
          <a:srcRect t="12808"/>
          <a:stretch/>
        </p:blipFill>
        <p:spPr>
          <a:xfrm>
            <a:off x="4724400" y="3562350"/>
            <a:ext cx="3886200" cy="610711"/>
          </a:xfrm>
          <a:prstGeom prst="rect">
            <a:avLst/>
          </a:prstGeom>
        </p:spPr>
      </p:pic>
    </p:spTree>
    <p:extLst>
      <p:ext uri="{BB962C8B-B14F-4D97-AF65-F5344CB8AC3E}">
        <p14:creationId xmlns:p14="http://schemas.microsoft.com/office/powerpoint/2010/main" val="396707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n-lt"/>
              </a:rPr>
              <a:t>. </a:t>
            </a:r>
            <a:r>
              <a:rPr lang="en-US" dirty="0" err="1">
                <a:latin typeface="+mn-lt"/>
              </a:rPr>
              <a:t>Các</a:t>
            </a:r>
            <a:r>
              <a:rPr lang="en-US" dirty="0">
                <a:latin typeface="+mn-lt"/>
              </a:rPr>
              <a:t> </a:t>
            </a:r>
            <a:r>
              <a:rPr lang="en-US" dirty="0" err="1">
                <a:latin typeface="+mn-lt"/>
              </a:rPr>
              <a:t>bài</a:t>
            </a:r>
            <a:r>
              <a:rPr lang="en-US" dirty="0">
                <a:latin typeface="+mn-lt"/>
              </a:rPr>
              <a:t> </a:t>
            </a:r>
            <a:r>
              <a:rPr lang="en-US" dirty="0" err="1">
                <a:latin typeface="+mn-lt"/>
              </a:rPr>
              <a:t>toán</a:t>
            </a:r>
            <a:r>
              <a:rPr lang="en-US" dirty="0">
                <a:latin typeface="+mn-lt"/>
              </a:rPr>
              <a:t> </a:t>
            </a:r>
            <a:r>
              <a:rPr lang="en-US" dirty="0" err="1">
                <a:latin typeface="+mn-lt"/>
              </a:rPr>
              <a:t>trong</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077200" cy="3365024"/>
          </a:xfrm>
          <a:prstGeom prst="rect">
            <a:avLst/>
          </a:prstGeom>
          <a:noFill/>
        </p:spPr>
        <p:txBody>
          <a:bodyPr wrap="square" rtlCol="0">
            <a:spAutoFit/>
          </a:bodyPr>
          <a:lstStyle/>
          <a:p>
            <a:pPr>
              <a:lnSpc>
                <a:spcPct val="150000"/>
              </a:lnSpc>
              <a:buClr>
                <a:srgbClr val="00B0F0"/>
              </a:buClr>
            </a:pPr>
            <a:r>
              <a:rPr lang="en-US" sz="1800" b="1" dirty="0">
                <a:solidFill>
                  <a:srgbClr val="00B0F0"/>
                </a:solidFill>
                <a:latin typeface="+mj-lt"/>
                <a:cs typeface="Calibri" panose="020F0502020204030204" pitchFamily="34" charset="0"/>
              </a:rPr>
              <a:t>2)  </a:t>
            </a:r>
            <a:r>
              <a:rPr lang="en-US" sz="1800" b="1" dirty="0" err="1">
                <a:solidFill>
                  <a:srgbClr val="00B0F0"/>
                </a:solidFill>
                <a:latin typeface="+mj-lt"/>
                <a:cs typeface="Calibri" panose="020F0502020204030204" pitchFamily="34" charset="0"/>
              </a:rPr>
              <a:t>Phân</a:t>
            </a:r>
            <a:r>
              <a:rPr lang="en-US" sz="1800" b="1" dirty="0">
                <a:solidFill>
                  <a:srgbClr val="00B0F0"/>
                </a:solidFill>
                <a:latin typeface="+mj-lt"/>
                <a:cs typeface="Calibri" panose="020F0502020204030204" pitchFamily="34" charset="0"/>
              </a:rPr>
              <a:t> </a:t>
            </a:r>
            <a:r>
              <a:rPr lang="en-US" sz="1800" b="1" dirty="0" err="1">
                <a:solidFill>
                  <a:srgbClr val="00B0F0"/>
                </a:solidFill>
                <a:latin typeface="+mj-lt"/>
                <a:cs typeface="Calibri" panose="020F0502020204030204" pitchFamily="34" charset="0"/>
              </a:rPr>
              <a:t>tích</a:t>
            </a:r>
            <a:r>
              <a:rPr lang="en-US" sz="1800" b="1" dirty="0">
                <a:solidFill>
                  <a:srgbClr val="00B0F0"/>
                </a:solidFill>
                <a:latin typeface="+mj-lt"/>
                <a:cs typeface="Calibri" panose="020F0502020204030204" pitchFamily="34" charset="0"/>
              </a:rPr>
              <a:t> </a:t>
            </a:r>
            <a:r>
              <a:rPr lang="vi-VN" sz="1800" b="1" dirty="0" err="1">
                <a:solidFill>
                  <a:srgbClr val="00B0F0"/>
                </a:solidFill>
                <a:latin typeface="+mj-lt"/>
                <a:cs typeface="Calibri" panose="020F0502020204030204" pitchFamily="34" charset="0"/>
              </a:rPr>
              <a:t>cú</a:t>
            </a:r>
            <a:r>
              <a:rPr lang="vi-VN" sz="1800" b="1" dirty="0">
                <a:solidFill>
                  <a:srgbClr val="00B0F0"/>
                </a:solidFill>
                <a:latin typeface="+mj-lt"/>
                <a:cs typeface="Calibri" panose="020F0502020204030204" pitchFamily="34" charset="0"/>
              </a:rPr>
              <a:t> </a:t>
            </a:r>
            <a:r>
              <a:rPr lang="vi-VN" sz="1800" b="1" dirty="0" err="1">
                <a:solidFill>
                  <a:srgbClr val="00B0F0"/>
                </a:solidFill>
                <a:latin typeface="+mj-lt"/>
                <a:cs typeface="Calibri" panose="020F0502020204030204" pitchFamily="34" charset="0"/>
              </a:rPr>
              <a:t>pháp</a:t>
            </a:r>
            <a:endParaRPr lang="en-US" sz="1800" b="1" dirty="0">
              <a:solidFill>
                <a:srgbClr val="00B0F0"/>
              </a:solidFill>
              <a:latin typeface="+mj-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en-US" sz="1800" dirty="0">
                <a:solidFill>
                  <a:schemeClr val="accent4"/>
                </a:solidFill>
                <a:latin typeface="+mj-lt"/>
                <a:cs typeface="Calibri" panose="020F0502020204030204" pitchFamily="34" charset="0"/>
              </a:rPr>
              <a:t>L</a:t>
            </a:r>
            <a:r>
              <a:rPr lang="vi-VN" sz="1800" dirty="0">
                <a:solidFill>
                  <a:schemeClr val="accent4"/>
                </a:solidFill>
                <a:latin typeface="+mj-lt"/>
                <a:cs typeface="Calibri" panose="020F0502020204030204" pitchFamily="34" charset="0"/>
              </a:rPr>
              <a:t>à </a:t>
            </a:r>
            <a:r>
              <a:rPr lang="en-US" sz="1800" dirty="0" err="1">
                <a:solidFill>
                  <a:schemeClr val="accent4"/>
                </a:solidFill>
                <a:latin typeface="+mj-lt"/>
                <a:cs typeface="Calibri" panose="020F0502020204030204" pitchFamily="34" charset="0"/>
              </a:rPr>
              <a:t>quy</a:t>
            </a:r>
            <a:r>
              <a:rPr lang="en-US" sz="1800" dirty="0">
                <a:solidFill>
                  <a:schemeClr val="accent4"/>
                </a:solidFill>
                <a:latin typeface="+mj-lt"/>
                <a:cs typeface="Calibri" panose="020F0502020204030204" pitchFamily="34" charset="0"/>
              </a:rPr>
              <a:t> </a:t>
            </a:r>
            <a:r>
              <a:rPr lang="en-US" sz="1800" dirty="0" err="1">
                <a:solidFill>
                  <a:schemeClr val="accent4"/>
                </a:solidFill>
                <a:latin typeface="+mj-lt"/>
                <a:cs typeface="Calibri" panose="020F0502020204030204" pitchFamily="34" charset="0"/>
              </a:rPr>
              <a:t>trinh</a:t>
            </a:r>
            <a:r>
              <a:rPr lang="en-US" sz="1800" dirty="0">
                <a:solidFill>
                  <a:schemeClr val="accent4"/>
                </a:solidFill>
                <a:latin typeface="+mj-lt"/>
                <a:cs typeface="Calibri" panose="020F0502020204030204" pitchFamily="34" charset="0"/>
              </a:rPr>
              <a:t> </a:t>
            </a:r>
            <a:r>
              <a:rPr lang="en-US" sz="1800" dirty="0" err="1">
                <a:solidFill>
                  <a:schemeClr val="accent4"/>
                </a:solidFill>
                <a:latin typeface="+mj-lt"/>
                <a:cs typeface="Calibri" panose="020F0502020204030204" pitchFamily="34" charset="0"/>
              </a:rPr>
              <a:t>phân</a:t>
            </a:r>
            <a:r>
              <a:rPr lang="en-US" sz="1800" dirty="0">
                <a:solidFill>
                  <a:schemeClr val="accent4"/>
                </a:solidFill>
                <a:latin typeface="+mj-lt"/>
                <a:cs typeface="Calibri" panose="020F0502020204030204" pitchFamily="34" charset="0"/>
              </a:rPr>
              <a:t> </a:t>
            </a:r>
            <a:r>
              <a:rPr lang="en-US" sz="1800" dirty="0" err="1">
                <a:solidFill>
                  <a:schemeClr val="accent4"/>
                </a:solidFill>
                <a:latin typeface="+mj-lt"/>
                <a:cs typeface="Calibri" panose="020F0502020204030204" pitchFamily="34" charset="0"/>
              </a:rPr>
              <a:t>tích</a:t>
            </a:r>
            <a:r>
              <a:rPr lang="en-US" sz="1800" dirty="0">
                <a:solidFill>
                  <a:schemeClr val="accent4"/>
                </a:solidFill>
                <a:latin typeface="+mj-lt"/>
                <a:cs typeface="Calibri" panose="020F0502020204030204" pitchFamily="34" charset="0"/>
              </a:rPr>
              <a:t> </a:t>
            </a:r>
            <a:r>
              <a:rPr lang="en-US" sz="1800" dirty="0" err="1">
                <a:solidFill>
                  <a:schemeClr val="accent4"/>
                </a:solidFill>
                <a:latin typeface="+mj-lt"/>
                <a:cs typeface="Calibri" panose="020F0502020204030204" pitchFamily="34" charset="0"/>
              </a:rPr>
              <a:t>ch</a:t>
            </a:r>
            <a:r>
              <a:rPr lang="vi-VN" sz="1800" dirty="0" err="1">
                <a:solidFill>
                  <a:schemeClr val="accent4"/>
                </a:solidFill>
                <a:latin typeface="+mj-lt"/>
                <a:cs typeface="Calibri" panose="020F0502020204030204" pitchFamily="34" charset="0"/>
              </a:rPr>
              <a:t>uỗi</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đầu</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vào</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để</a:t>
            </a:r>
            <a:r>
              <a:rPr lang="vi-VN" sz="1800" dirty="0">
                <a:solidFill>
                  <a:schemeClr val="accent4"/>
                </a:solidFill>
                <a:latin typeface="+mj-lt"/>
                <a:cs typeface="Calibri" panose="020F0502020204030204" pitchFamily="34" charset="0"/>
              </a:rPr>
              <a:t> xây </a:t>
            </a:r>
            <a:r>
              <a:rPr lang="vi-VN" sz="1800" dirty="0" err="1">
                <a:solidFill>
                  <a:schemeClr val="accent4"/>
                </a:solidFill>
                <a:latin typeface="+mj-lt"/>
                <a:cs typeface="Calibri" panose="020F0502020204030204" pitchFamily="34" charset="0"/>
              </a:rPr>
              <a:t>dựng</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một</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cấu</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trúc</a:t>
            </a:r>
            <a:r>
              <a:rPr lang="vi-VN" sz="1800" dirty="0">
                <a:solidFill>
                  <a:schemeClr val="accent4"/>
                </a:solidFill>
                <a:latin typeface="+mj-lt"/>
                <a:cs typeface="Calibri" panose="020F0502020204030204" pitchFamily="34" charset="0"/>
              </a:rPr>
              <a:t> tuân theo văn </a:t>
            </a:r>
            <a:r>
              <a:rPr lang="vi-VN" sz="1800" dirty="0" err="1">
                <a:solidFill>
                  <a:schemeClr val="accent4"/>
                </a:solidFill>
                <a:latin typeface="+mj-lt"/>
                <a:cs typeface="Calibri" panose="020F0502020204030204" pitchFamily="34" charset="0"/>
              </a:rPr>
              <a:t>phạm</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hình</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thức</a:t>
            </a:r>
            <a:r>
              <a:rPr lang="vi-VN" sz="1800" dirty="0">
                <a:solidFill>
                  <a:schemeClr val="accent4"/>
                </a:solidFill>
                <a:latin typeface="+mj-lt"/>
                <a:cs typeface="Calibri" panose="020F0502020204030204" pitchFamily="34" charset="0"/>
              </a:rPr>
              <a:t>.</a:t>
            </a:r>
            <a:endParaRPr lang="en-US" sz="1800" dirty="0">
              <a:solidFill>
                <a:schemeClr val="accent4"/>
              </a:solidFill>
              <a:latin typeface="+mj-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800" dirty="0" err="1">
                <a:solidFill>
                  <a:schemeClr val="accent4"/>
                </a:solidFill>
                <a:latin typeface="+mj-lt"/>
                <a:cs typeface="Calibri" panose="020F0502020204030204" pitchFamily="34" charset="0"/>
              </a:rPr>
              <a:t>Các</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loại</a:t>
            </a:r>
            <a:r>
              <a:rPr lang="vi-VN" sz="1800" dirty="0">
                <a:solidFill>
                  <a:schemeClr val="accent4"/>
                </a:solidFill>
                <a:latin typeface="+mj-lt"/>
                <a:cs typeface="Calibri" panose="020F0502020204030204" pitchFamily="34" charset="0"/>
              </a:rPr>
              <a:t> văn </a:t>
            </a:r>
            <a:r>
              <a:rPr lang="vi-VN" sz="1800" dirty="0" err="1">
                <a:solidFill>
                  <a:schemeClr val="accent4"/>
                </a:solidFill>
                <a:latin typeface="+mj-lt"/>
                <a:cs typeface="Calibri" panose="020F0502020204030204" pitchFamily="34" charset="0"/>
              </a:rPr>
              <a:t>phạm</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hình</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thức</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thường</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dùng</a:t>
            </a:r>
            <a:r>
              <a:rPr lang="en-US" sz="1800" dirty="0">
                <a:solidFill>
                  <a:schemeClr val="accent4"/>
                </a:solidFill>
                <a:latin typeface="+mj-lt"/>
                <a:cs typeface="Calibri" panose="020F0502020204030204" pitchFamily="34" charset="0"/>
              </a:rPr>
              <a:t>: </a:t>
            </a:r>
          </a:p>
          <a:p>
            <a:pPr marL="630238" lvl="3" indent="-285750">
              <a:lnSpc>
                <a:spcPct val="150000"/>
              </a:lnSpc>
              <a:buClr>
                <a:schemeClr val="accent4"/>
              </a:buClr>
              <a:buFont typeface="Wingdings" panose="05000000000000000000" pitchFamily="2" charset="2"/>
              <a:buChar char="§"/>
            </a:pPr>
            <a:r>
              <a:rPr lang="vi-VN" sz="1800" dirty="0">
                <a:solidFill>
                  <a:schemeClr val="accent4"/>
                </a:solidFill>
                <a:latin typeface="+mj-lt"/>
                <a:cs typeface="Calibri" panose="020F0502020204030204" pitchFamily="34" charset="0"/>
              </a:rPr>
              <a:t>Văn </a:t>
            </a:r>
            <a:r>
              <a:rPr lang="vi-VN" sz="1800" dirty="0" err="1">
                <a:solidFill>
                  <a:schemeClr val="accent4"/>
                </a:solidFill>
                <a:latin typeface="+mj-lt"/>
                <a:cs typeface="Calibri" panose="020F0502020204030204" pitchFamily="34" charset="0"/>
              </a:rPr>
              <a:t>phạm</a:t>
            </a:r>
            <a:r>
              <a:rPr lang="vi-VN" sz="1800" dirty="0">
                <a:solidFill>
                  <a:schemeClr val="accent4"/>
                </a:solidFill>
                <a:latin typeface="+mj-lt"/>
                <a:cs typeface="Calibri" panose="020F0502020204030204" pitchFamily="34" charset="0"/>
              </a:rPr>
              <a:t> phi </a:t>
            </a:r>
            <a:r>
              <a:rPr lang="vi-VN" sz="1800" dirty="0" err="1">
                <a:solidFill>
                  <a:schemeClr val="accent4"/>
                </a:solidFill>
                <a:latin typeface="+mj-lt"/>
                <a:cs typeface="Calibri" panose="020F0502020204030204" pitchFamily="34" charset="0"/>
              </a:rPr>
              <a:t>ngữ</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cảnh</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Context-free</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grammar</a:t>
            </a:r>
            <a:r>
              <a:rPr lang="vi-VN" sz="1800" dirty="0">
                <a:solidFill>
                  <a:schemeClr val="accent4"/>
                </a:solidFill>
                <a:latin typeface="+mj-lt"/>
                <a:cs typeface="Calibri" panose="020F0502020204030204" pitchFamily="34" charset="0"/>
              </a:rPr>
              <a:t> - CFG)</a:t>
            </a:r>
            <a:endParaRPr lang="en-US" sz="1800" dirty="0">
              <a:solidFill>
                <a:schemeClr val="accent4"/>
              </a:solidFill>
              <a:latin typeface="+mj-lt"/>
              <a:cs typeface="Calibri" panose="020F0502020204030204" pitchFamily="34" charset="0"/>
            </a:endParaRPr>
          </a:p>
          <a:p>
            <a:pPr marL="630238" lvl="8" indent="-285750">
              <a:lnSpc>
                <a:spcPct val="150000"/>
              </a:lnSpc>
              <a:buClr>
                <a:schemeClr val="accent4"/>
              </a:buClr>
              <a:buFont typeface="Wingdings" panose="05000000000000000000" pitchFamily="2" charset="2"/>
              <a:buChar char="§"/>
            </a:pPr>
            <a:r>
              <a:rPr lang="vi-VN" sz="1800" dirty="0">
                <a:solidFill>
                  <a:schemeClr val="accent4"/>
                </a:solidFill>
                <a:latin typeface="+mj-lt"/>
                <a:cs typeface="Calibri" panose="020F0502020204030204" pitchFamily="34" charset="0"/>
              </a:rPr>
              <a:t>Văn </a:t>
            </a:r>
            <a:r>
              <a:rPr lang="vi-VN" sz="1800" dirty="0" err="1">
                <a:solidFill>
                  <a:schemeClr val="accent4"/>
                </a:solidFill>
                <a:latin typeface="+mj-lt"/>
                <a:cs typeface="Calibri" panose="020F0502020204030204" pitchFamily="34" charset="0"/>
              </a:rPr>
              <a:t>phạm</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phụ</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thuộc</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Dependency</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grammer</a:t>
            </a:r>
            <a:r>
              <a:rPr lang="vi-VN" sz="1800" dirty="0">
                <a:solidFill>
                  <a:schemeClr val="accent4"/>
                </a:solidFill>
                <a:latin typeface="+mj-lt"/>
                <a:cs typeface="Calibri" panose="020F0502020204030204" pitchFamily="34" charset="0"/>
              </a:rPr>
              <a:t> - DG)</a:t>
            </a:r>
          </a:p>
          <a:p>
            <a:pPr marL="630238" lvl="8" indent="-285750">
              <a:lnSpc>
                <a:spcPct val="150000"/>
              </a:lnSpc>
              <a:buClr>
                <a:schemeClr val="accent4"/>
              </a:buClr>
              <a:buFont typeface="Wingdings" panose="05000000000000000000" pitchFamily="2" charset="2"/>
              <a:buChar char="§"/>
            </a:pPr>
            <a:r>
              <a:rPr lang="vi-VN" sz="1800" dirty="0">
                <a:solidFill>
                  <a:schemeClr val="accent4"/>
                </a:solidFill>
                <a:latin typeface="+mj-lt"/>
                <a:cs typeface="Calibri" panose="020F0502020204030204" pitchFamily="34" charset="0"/>
              </a:rPr>
              <a:t>Văn </a:t>
            </a:r>
            <a:r>
              <a:rPr lang="vi-VN" sz="1800" dirty="0" err="1">
                <a:solidFill>
                  <a:schemeClr val="accent4"/>
                </a:solidFill>
                <a:latin typeface="+mj-lt"/>
                <a:cs typeface="Calibri" panose="020F0502020204030204" pitchFamily="34" charset="0"/>
              </a:rPr>
              <a:t>phạm</a:t>
            </a:r>
            <a:r>
              <a:rPr lang="vi-VN" sz="1800" dirty="0">
                <a:solidFill>
                  <a:schemeClr val="accent4"/>
                </a:solidFill>
                <a:latin typeface="+mj-lt"/>
                <a:cs typeface="Calibri" panose="020F0502020204030204" pitchFamily="34" charset="0"/>
              </a:rPr>
              <a:t> danh </a:t>
            </a:r>
            <a:r>
              <a:rPr lang="vi-VN" sz="1800" dirty="0" err="1">
                <a:solidFill>
                  <a:schemeClr val="accent4"/>
                </a:solidFill>
                <a:latin typeface="+mj-lt"/>
                <a:cs typeface="Calibri" panose="020F0502020204030204" pitchFamily="34" charset="0"/>
              </a:rPr>
              <a:t>mục</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kết</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nối</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Combinatory</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categorial</a:t>
            </a:r>
            <a:r>
              <a:rPr lang="vi-VN" sz="1800" dirty="0">
                <a:solidFill>
                  <a:schemeClr val="accent4"/>
                </a:solidFill>
                <a:latin typeface="+mj-lt"/>
                <a:cs typeface="Calibri" panose="020F0502020204030204" pitchFamily="34" charset="0"/>
              </a:rPr>
              <a:t> </a:t>
            </a:r>
            <a:r>
              <a:rPr lang="vi-VN" sz="1800" dirty="0" err="1">
                <a:solidFill>
                  <a:schemeClr val="accent4"/>
                </a:solidFill>
                <a:latin typeface="+mj-lt"/>
                <a:cs typeface="Calibri" panose="020F0502020204030204" pitchFamily="34" charset="0"/>
              </a:rPr>
              <a:t>grammar</a:t>
            </a:r>
            <a:r>
              <a:rPr lang="vi-VN" sz="1800" dirty="0">
                <a:solidFill>
                  <a:schemeClr val="accent4"/>
                </a:solidFill>
                <a:latin typeface="+mj-lt"/>
                <a:cs typeface="Calibri" panose="020F0502020204030204" pitchFamily="34" charset="0"/>
              </a:rPr>
              <a:t> – CCG)</a:t>
            </a:r>
            <a:endParaRPr lang="en-US" sz="1800" dirty="0">
              <a:solidFill>
                <a:schemeClr val="accent4"/>
              </a:solidFill>
              <a:latin typeface="+mj-lt"/>
              <a:cs typeface="Calibri" panose="020F0502020204030204" pitchFamily="34" charset="0"/>
            </a:endParaRPr>
          </a:p>
          <a:p>
            <a:pPr>
              <a:lnSpc>
                <a:spcPct val="150000"/>
              </a:lnSpc>
              <a:buClr>
                <a:schemeClr val="accent4"/>
              </a:buClr>
            </a:pPr>
            <a:endParaRPr lang="en-US" sz="1800" dirty="0">
              <a:solidFill>
                <a:schemeClr val="accent4"/>
              </a:solidFill>
              <a:latin typeface="+mj-lt"/>
              <a:cs typeface="Calibri" panose="020F0502020204030204" pitchFamily="34" charset="0"/>
            </a:endParaRPr>
          </a:p>
        </p:txBody>
      </p:sp>
    </p:spTree>
    <p:extLst>
      <p:ext uri="{BB962C8B-B14F-4D97-AF65-F5344CB8AC3E}">
        <p14:creationId xmlns:p14="http://schemas.microsoft.com/office/powerpoint/2010/main" val="3279533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j-lt"/>
              </a:rPr>
              <a:t>. </a:t>
            </a:r>
            <a:r>
              <a:rPr lang="en-US" dirty="0" err="1">
                <a:latin typeface="+mj-lt"/>
              </a:rPr>
              <a:t>Các</a:t>
            </a:r>
            <a:r>
              <a:rPr lang="en-US" dirty="0">
                <a:latin typeface="+mj-lt"/>
              </a:rPr>
              <a:t> </a:t>
            </a:r>
            <a:r>
              <a:rPr lang="en-US" dirty="0" err="1">
                <a:latin typeface="+mj-lt"/>
              </a:rPr>
              <a:t>bài</a:t>
            </a:r>
            <a:r>
              <a:rPr lang="en-US" dirty="0">
                <a:latin typeface="+mj-lt"/>
              </a:rPr>
              <a:t> </a:t>
            </a:r>
            <a:r>
              <a:rPr lang="en-US" dirty="0" err="1">
                <a:latin typeface="+mj-lt"/>
              </a:rPr>
              <a:t>toán</a:t>
            </a:r>
            <a:r>
              <a:rPr lang="en-US" dirty="0">
                <a:latin typeface="+mj-lt"/>
              </a:rPr>
              <a:t> </a:t>
            </a:r>
            <a:r>
              <a:rPr lang="en-US" dirty="0" err="1">
                <a:latin typeface="+mj-lt"/>
              </a:rPr>
              <a:t>trong</a:t>
            </a:r>
            <a:r>
              <a:rPr lang="en-US" dirty="0">
                <a:latin typeface="+mj-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077200" cy="3370666"/>
          </a:xfrm>
          <a:prstGeom prst="rect">
            <a:avLst/>
          </a:prstGeom>
          <a:noFill/>
        </p:spPr>
        <p:txBody>
          <a:bodyPr wrap="square" rtlCol="0">
            <a:spAutoFit/>
          </a:bodyPr>
          <a:lstStyle/>
          <a:p>
            <a:pPr>
              <a:lnSpc>
                <a:spcPct val="150000"/>
              </a:lnSpc>
              <a:buClr>
                <a:schemeClr val="accent4"/>
              </a:buClr>
            </a:pPr>
            <a:r>
              <a:rPr lang="vi-VN" sz="1600" dirty="0" err="1">
                <a:solidFill>
                  <a:schemeClr val="accent4"/>
                </a:solidFill>
                <a:latin typeface="+mn-lt"/>
                <a:cs typeface="Calibri" panose="020F0502020204030204" pitchFamily="34" charset="0"/>
              </a:rPr>
              <a:t>Ví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a:t>
            </a:r>
            <a:r>
              <a:rPr lang="vi-VN" sz="1600" dirty="0">
                <a:solidFill>
                  <a:schemeClr val="accent4"/>
                </a:solidFill>
                <a:latin typeface="+mn-lt"/>
                <a:cs typeface="Calibri" panose="020F0502020204030204" pitchFamily="34" charset="0"/>
              </a:rPr>
              <a:t>:</a:t>
            </a: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endParaRPr lang="vi-VN" sz="1600" dirty="0">
              <a:solidFill>
                <a:schemeClr val="accent4"/>
              </a:solidFill>
              <a:latin typeface="+mn-lt"/>
              <a:cs typeface="Calibri" panose="020F0502020204030204" pitchFamily="34" charset="0"/>
            </a:endParaRPr>
          </a:p>
          <a:p>
            <a:pPr>
              <a:lnSpc>
                <a:spcPct val="150000"/>
              </a:lnSpc>
              <a:buClr>
                <a:schemeClr val="accent4"/>
              </a:buClr>
            </a:pP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thuật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toán</a:t>
            </a:r>
            <a:r>
              <a:rPr lang="vi-VN" sz="1600" dirty="0">
                <a:solidFill>
                  <a:schemeClr val="accent4"/>
                </a:solidFill>
                <a:latin typeface="+mn-lt"/>
                <a:cs typeface="Calibri" panose="020F0502020204030204" pitchFamily="34" charset="0"/>
              </a:rPr>
              <a:t> phân </a:t>
            </a:r>
            <a:r>
              <a:rPr lang="vi-VN" sz="1600" dirty="0" err="1">
                <a:solidFill>
                  <a:schemeClr val="accent4"/>
                </a:solidFill>
                <a:latin typeface="+mn-lt"/>
                <a:cs typeface="Calibri" panose="020F0502020204030204" pitchFamily="34" charset="0"/>
              </a:rPr>
              <a:t>tích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cú</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pháp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phổ</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biến</a:t>
            </a:r>
            <a:r>
              <a:rPr lang="vi-VN" sz="1600" dirty="0">
                <a:solidFill>
                  <a:schemeClr val="accent4"/>
                </a:solidFill>
                <a:latin typeface="+mn-lt"/>
                <a:cs typeface="Calibri" panose="020F0502020204030204" pitchFamily="34" charset="0"/>
              </a:rPr>
              <a:t> bao </a:t>
            </a:r>
            <a:r>
              <a:rPr lang="vi-VN" sz="1600" dirty="0" err="1">
                <a:solidFill>
                  <a:schemeClr val="accent4"/>
                </a:solidFill>
                <a:latin typeface="+mn-lt"/>
                <a:cs typeface="Calibri" panose="020F0502020204030204" pitchFamily="34" charset="0"/>
              </a:rPr>
              <a:t>gồm</a:t>
            </a:r>
            <a:r>
              <a:rPr lang="vi-VN" sz="1600" dirty="0">
                <a:solidFill>
                  <a:schemeClr val="accent4"/>
                </a:solidFill>
                <a:latin typeface="+mn-lt"/>
                <a:cs typeface="Calibri" panose="020F0502020204030204" pitchFamily="34" charset="0"/>
              </a:rPr>
              <a:t>: CKY, </a:t>
            </a:r>
            <a:r>
              <a:rPr lang="vi-VN" sz="1600" dirty="0" err="1">
                <a:solidFill>
                  <a:schemeClr val="accent4"/>
                </a:solidFill>
                <a:latin typeface="+mn-lt"/>
                <a:cs typeface="Calibri" panose="020F0502020204030204" pitchFamily="34" charset="0"/>
              </a:rPr>
              <a:t>Earley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Chart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GLR</a:t>
            </a:r>
          </a:p>
          <a:p>
            <a:pPr>
              <a:lnSpc>
                <a:spcPct val="150000"/>
              </a:lnSpc>
              <a:buClr>
                <a:schemeClr val="accent4"/>
              </a:buClr>
            </a:pPr>
            <a:endParaRPr lang="vi-VN" sz="1600" dirty="0">
              <a:solidFill>
                <a:schemeClr val="accent4"/>
              </a:solidFill>
              <a:latin typeface="+mn-lt"/>
              <a:cs typeface="Calibri" panose="020F0502020204030204" pitchFamily="34" charset="0"/>
            </a:endParaRPr>
          </a:p>
        </p:txBody>
      </p:sp>
      <p:pic>
        <p:nvPicPr>
          <p:cNvPr id="5" name="Picture 4">
            <a:extLst>
              <a:ext uri="{FF2B5EF4-FFF2-40B4-BE49-F238E27FC236}">
                <a16:creationId xmlns:a16="http://schemas.microsoft.com/office/drawing/2014/main" id="{CBC1A280-628A-4B16-B77A-C3C9462F2B8F}"/>
              </a:ext>
            </a:extLst>
          </p:cNvPr>
          <p:cNvPicPr>
            <a:picLocks noChangeAspect="1"/>
          </p:cNvPicPr>
          <p:nvPr/>
        </p:nvPicPr>
        <p:blipFill>
          <a:blip r:embed="rId2"/>
          <a:stretch>
            <a:fillRect/>
          </a:stretch>
        </p:blipFill>
        <p:spPr>
          <a:xfrm>
            <a:off x="1752600" y="1200150"/>
            <a:ext cx="2612079" cy="2266950"/>
          </a:xfrm>
          <a:prstGeom prst="rect">
            <a:avLst/>
          </a:prstGeom>
        </p:spPr>
      </p:pic>
      <p:sp>
        <p:nvSpPr>
          <p:cNvPr id="6" name="TextBox 5">
            <a:extLst>
              <a:ext uri="{FF2B5EF4-FFF2-40B4-BE49-F238E27FC236}">
                <a16:creationId xmlns:a16="http://schemas.microsoft.com/office/drawing/2014/main" id="{1F8C7F13-8FD0-4D34-BA65-6D63E7CE245E}"/>
              </a:ext>
            </a:extLst>
          </p:cNvPr>
          <p:cNvSpPr txBox="1"/>
          <p:nvPr/>
        </p:nvSpPr>
        <p:spPr>
          <a:xfrm>
            <a:off x="2286000" y="3468832"/>
            <a:ext cx="1417376" cy="307777"/>
          </a:xfrm>
          <a:prstGeom prst="rect">
            <a:avLst/>
          </a:prstGeom>
          <a:noFill/>
        </p:spPr>
        <p:txBody>
          <a:bodyPr wrap="none" rtlCol="0">
            <a:spAutoFit/>
          </a:bodyPr>
          <a:lstStyle/>
          <a:p>
            <a:r>
              <a:rPr lang="vi-VN" dirty="0">
                <a:solidFill>
                  <a:schemeClr val="accent4"/>
                </a:solidFill>
              </a:rPr>
              <a:t>CFG </a:t>
            </a:r>
            <a:r>
              <a:rPr lang="vi-VN" dirty="0" err="1">
                <a:solidFill>
                  <a:schemeClr val="accent4"/>
                </a:solidFill>
              </a:rPr>
              <a:t>parse</a:t>
            </a:r>
            <a:r>
              <a:rPr lang="vi-VN" dirty="0">
                <a:solidFill>
                  <a:schemeClr val="accent4"/>
                </a:solidFill>
              </a:rPr>
              <a:t> </a:t>
            </a:r>
            <a:r>
              <a:rPr lang="vi-VN" dirty="0" err="1">
                <a:solidFill>
                  <a:schemeClr val="accent4"/>
                </a:solidFill>
              </a:rPr>
              <a:t>tree</a:t>
            </a:r>
            <a:endParaRPr lang="en-US" dirty="0">
              <a:solidFill>
                <a:schemeClr val="accent4"/>
              </a:solidFill>
            </a:endParaRPr>
          </a:p>
        </p:txBody>
      </p:sp>
      <p:pic>
        <p:nvPicPr>
          <p:cNvPr id="7" name="Picture 6">
            <a:extLst>
              <a:ext uri="{FF2B5EF4-FFF2-40B4-BE49-F238E27FC236}">
                <a16:creationId xmlns:a16="http://schemas.microsoft.com/office/drawing/2014/main" id="{1B6ECC7B-33B3-42E4-8B9B-C905771ACEE1}"/>
              </a:ext>
            </a:extLst>
          </p:cNvPr>
          <p:cNvPicPr/>
          <p:nvPr/>
        </p:nvPicPr>
        <p:blipFill>
          <a:blip r:embed="rId3" cstate="print">
            <a:extLst>
              <a:ext uri="{28A0092B-C50C-407E-A947-70E740481C1C}">
                <a14:useLocalDpi xmlns:a14="http://schemas.microsoft.com/office/drawing/2010/main" val="0"/>
              </a:ext>
            </a:extLst>
          </a:blip>
          <a:srcRect b="16483"/>
          <a:stretch>
            <a:fillRect/>
          </a:stretch>
        </p:blipFill>
        <p:spPr>
          <a:xfrm>
            <a:off x="4758541" y="2064425"/>
            <a:ext cx="4245921" cy="1014650"/>
          </a:xfrm>
          <a:prstGeom prst="rect">
            <a:avLst/>
          </a:prstGeom>
        </p:spPr>
      </p:pic>
      <p:sp>
        <p:nvSpPr>
          <p:cNvPr id="8" name="TextBox 7">
            <a:extLst>
              <a:ext uri="{FF2B5EF4-FFF2-40B4-BE49-F238E27FC236}">
                <a16:creationId xmlns:a16="http://schemas.microsoft.com/office/drawing/2014/main" id="{32030B85-95FE-46F1-B2BA-A6EC364ACB5F}"/>
              </a:ext>
            </a:extLst>
          </p:cNvPr>
          <p:cNvSpPr txBox="1"/>
          <p:nvPr/>
        </p:nvSpPr>
        <p:spPr>
          <a:xfrm>
            <a:off x="6705600" y="3515680"/>
            <a:ext cx="811441" cy="307777"/>
          </a:xfrm>
          <a:prstGeom prst="rect">
            <a:avLst/>
          </a:prstGeom>
          <a:noFill/>
        </p:spPr>
        <p:txBody>
          <a:bodyPr wrap="none" rtlCol="0">
            <a:spAutoFit/>
          </a:bodyPr>
          <a:lstStyle/>
          <a:p>
            <a:r>
              <a:rPr lang="vi-VN" dirty="0">
                <a:solidFill>
                  <a:schemeClr val="accent4"/>
                </a:solidFill>
              </a:rPr>
              <a:t>DG </a:t>
            </a:r>
            <a:r>
              <a:rPr lang="vi-VN" dirty="0" err="1">
                <a:solidFill>
                  <a:schemeClr val="accent4"/>
                </a:solidFill>
              </a:rPr>
              <a:t>tree</a:t>
            </a:r>
            <a:endParaRPr lang="en-US" dirty="0">
              <a:solidFill>
                <a:schemeClr val="accent4"/>
              </a:solidFill>
            </a:endParaRPr>
          </a:p>
        </p:txBody>
      </p:sp>
    </p:spTree>
    <p:extLst>
      <p:ext uri="{BB962C8B-B14F-4D97-AF65-F5344CB8AC3E}">
        <p14:creationId xmlns:p14="http://schemas.microsoft.com/office/powerpoint/2010/main" val="218733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AI</a:t>
            </a:r>
            <a:br>
              <a:rPr lang="en" dirty="0"/>
            </a:br>
            <a:r>
              <a:rPr lang="en" dirty="0"/>
              <a:t>HISTORY</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962400" y="5905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latin typeface="+mj-lt"/>
                <a:ea typeface="Fira Sans Condensed Light"/>
                <a:cs typeface="Fira Sans Condensed Light"/>
                <a:sym typeface="Fira Sans Condensed Light"/>
              </a:rPr>
              <a:t>Điểm khởi đầu cho sự hình thành AI.</a:t>
            </a:r>
            <a:endParaRPr dirty="0">
              <a:solidFill>
                <a:srgbClr val="F3F3F3"/>
              </a:solidFill>
              <a:latin typeface="+mj-lt"/>
              <a:ea typeface="Fira Sans Condensed Light"/>
              <a:cs typeface="Fira Sans Condensed Light"/>
              <a:sym typeface="Fira Sans Condensed Light"/>
            </a:endParaRPr>
          </a:p>
        </p:txBody>
      </p:sp>
      <p:sp>
        <p:nvSpPr>
          <p:cNvPr id="145" name="Google Shape;145;p28"/>
          <p:cNvSpPr txBox="1"/>
          <p:nvPr/>
        </p:nvSpPr>
        <p:spPr>
          <a:xfrm>
            <a:off x="6324600" y="5905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1950</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324600" y="1123950"/>
            <a:ext cx="25908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rgbClr val="F3F3F3"/>
                </a:solidFill>
                <a:latin typeface="+mj-lt"/>
                <a:ea typeface="Fira Sans Condensed Light"/>
                <a:cs typeface="Fira Sans Condensed Light"/>
                <a:sym typeface="Fira Sans Condensed Light"/>
              </a:rPr>
              <a:t>Thuật</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ngữ</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trí</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tuệ</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nhân</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tạo</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lần</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đầu</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tiên</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được</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giới</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thiệu</a:t>
            </a:r>
            <a:r>
              <a:rPr lang="en-US" dirty="0">
                <a:solidFill>
                  <a:srgbClr val="F3F3F3"/>
                </a:solidFill>
                <a:latin typeface="+mj-lt"/>
                <a:ea typeface="Fira Sans Condensed Light"/>
                <a:cs typeface="Fira Sans Condensed Light"/>
                <a:sym typeface="Fira Sans Condensed Light"/>
              </a:rPr>
              <a:t> </a:t>
            </a:r>
            <a:r>
              <a:rPr lang="en-US" dirty="0" err="1">
                <a:solidFill>
                  <a:srgbClr val="F3F3F3"/>
                </a:solidFill>
                <a:latin typeface="+mj-lt"/>
                <a:ea typeface="Fira Sans Condensed Light"/>
                <a:cs typeface="Fira Sans Condensed Light"/>
                <a:sym typeface="Fira Sans Condensed Light"/>
              </a:rPr>
              <a:t>bởi</a:t>
            </a:r>
            <a:r>
              <a:rPr lang="en-US" dirty="0">
                <a:solidFill>
                  <a:srgbClr val="F3F3F3"/>
                </a:solidFill>
                <a:latin typeface="+mj-lt"/>
                <a:ea typeface="Fira Sans Condensed Light"/>
                <a:cs typeface="Fira Sans Condensed Light"/>
                <a:sym typeface="Fira Sans Condensed Light"/>
              </a:rPr>
              <a:t> John McCarthy.</a:t>
            </a:r>
            <a:endParaRPr dirty="0">
              <a:solidFill>
                <a:srgbClr val="F3F3F3"/>
              </a:solidFill>
              <a:latin typeface="+mj-lt"/>
              <a:ea typeface="Fira Sans Condensed Light"/>
              <a:cs typeface="Fira Sans Condensed Light"/>
              <a:sym typeface="Fira Sans Condensed Light"/>
            </a:endParaRPr>
          </a:p>
        </p:txBody>
      </p:sp>
      <p:sp>
        <p:nvSpPr>
          <p:cNvPr id="147" name="Google Shape;147;p28"/>
          <p:cNvSpPr txBox="1"/>
          <p:nvPr/>
        </p:nvSpPr>
        <p:spPr>
          <a:xfrm>
            <a:off x="3962400" y="17335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latin typeface="+mj-lt"/>
                <a:ea typeface="Fira Sans Condensed Light"/>
                <a:cs typeface="Fira Sans Condensed Light"/>
                <a:sym typeface="Fira Sans Condensed Light"/>
              </a:rPr>
              <a:t>Máy tính phát triển mạnh mẽ .</a:t>
            </a:r>
            <a:endParaRPr dirty="0">
              <a:solidFill>
                <a:srgbClr val="F3F3F3"/>
              </a:solidFill>
              <a:latin typeface="+mj-lt"/>
              <a:ea typeface="Fira Sans Condensed Light"/>
              <a:cs typeface="Fira Sans Condensed Light"/>
              <a:sym typeface="Fira Sans Condensed Light"/>
            </a:endParaRPr>
          </a:p>
        </p:txBody>
      </p:sp>
      <p:sp>
        <p:nvSpPr>
          <p:cNvPr id="148" name="Google Shape;148;p28"/>
          <p:cNvSpPr txBox="1"/>
          <p:nvPr/>
        </p:nvSpPr>
        <p:spPr>
          <a:xfrm>
            <a:off x="6324600" y="2495550"/>
            <a:ext cx="22860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3F3F3"/>
                </a:solidFill>
                <a:latin typeface="+mj-lt"/>
                <a:ea typeface="Fira Sans Condensed Light"/>
                <a:cs typeface="Fira Sans Condensed Light"/>
                <a:sym typeface="Fira Sans Condensed Light"/>
              </a:rPr>
              <a:t>Năm của trí tuệ nhân tạo.</a:t>
            </a:r>
            <a:endParaRPr dirty="0">
              <a:solidFill>
                <a:srgbClr val="F3F3F3"/>
              </a:solidFill>
              <a:latin typeface="+mj-lt"/>
              <a:ea typeface="Fira Sans Condensed Light"/>
              <a:cs typeface="Fira Sans Condensed Light"/>
              <a:sym typeface="Fira Sans Condensed Light"/>
            </a:endParaRPr>
          </a:p>
        </p:txBody>
      </p:sp>
      <p:sp>
        <p:nvSpPr>
          <p:cNvPr id="149" name="Google Shape;149;p28"/>
          <p:cNvSpPr txBox="1"/>
          <p:nvPr/>
        </p:nvSpPr>
        <p:spPr>
          <a:xfrm>
            <a:off x="3962400" y="1123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1955</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324600" y="17335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1974</a:t>
            </a:r>
            <a:endParaRPr sz="2400" b="1" dirty="0">
              <a:solidFill>
                <a:srgbClr val="F3F3F3"/>
              </a:solidFill>
              <a:latin typeface="Rajdhani"/>
              <a:ea typeface="Rajdhani"/>
              <a:cs typeface="Rajdhani"/>
              <a:sym typeface="Rajdhani"/>
            </a:endParaRPr>
          </a:p>
        </p:txBody>
      </p:sp>
      <p:sp>
        <p:nvSpPr>
          <p:cNvPr id="151" name="Google Shape;151;p28"/>
          <p:cNvSpPr txBox="1"/>
          <p:nvPr/>
        </p:nvSpPr>
        <p:spPr>
          <a:xfrm>
            <a:off x="3962400" y="24955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1980</a:t>
            </a:r>
            <a:endParaRPr sz="2400" b="1" dirty="0">
              <a:solidFill>
                <a:srgbClr val="F3F3F3"/>
              </a:solidFill>
              <a:latin typeface="Rajdhani"/>
              <a:ea typeface="Rajdhani"/>
              <a:cs typeface="Rajdhani"/>
              <a:sym typeface="Rajdhani"/>
            </a:endParaRPr>
          </a:p>
        </p:txBody>
      </p:sp>
      <p:cxnSp>
        <p:nvCxnSpPr>
          <p:cNvPr id="152" name="Google Shape;152;p28"/>
          <p:cNvCxnSpPr>
            <a:stCxn id="144" idx="3"/>
            <a:endCxn id="145" idx="1"/>
          </p:cNvCxnSpPr>
          <p:nvPr/>
        </p:nvCxnSpPr>
        <p:spPr>
          <a:xfrm>
            <a:off x="6026100" y="903750"/>
            <a:ext cx="298500"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stCxn id="149" idx="3"/>
            <a:endCxn id="146" idx="1"/>
          </p:cNvCxnSpPr>
          <p:nvPr/>
        </p:nvCxnSpPr>
        <p:spPr>
          <a:xfrm>
            <a:off x="6026100" y="1437150"/>
            <a:ext cx="29850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26100" y="2046750"/>
            <a:ext cx="298500"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stCxn id="151" idx="3"/>
            <a:endCxn id="148" idx="1"/>
          </p:cNvCxnSpPr>
          <p:nvPr/>
        </p:nvCxnSpPr>
        <p:spPr>
          <a:xfrm>
            <a:off x="6026100" y="2808750"/>
            <a:ext cx="298500" cy="0"/>
          </a:xfrm>
          <a:prstGeom prst="straightConnector1">
            <a:avLst/>
          </a:prstGeom>
          <a:noFill/>
          <a:ln w="19050" cap="flat" cmpd="sng">
            <a:solidFill>
              <a:srgbClr val="F3F3F3"/>
            </a:solidFill>
            <a:prstDash val="solid"/>
            <a:round/>
            <a:headEnd type="none" w="med" len="med"/>
            <a:tailEnd type="none" w="med" len="med"/>
          </a:ln>
        </p:spPr>
      </p:cxnSp>
      <p:sp>
        <p:nvSpPr>
          <p:cNvPr id="30" name="Google Shape;147;p28"/>
          <p:cNvSpPr txBox="1"/>
          <p:nvPr/>
        </p:nvSpPr>
        <p:spPr>
          <a:xfrm>
            <a:off x="3962400" y="31813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latin typeface="+mj-lt"/>
                <a:ea typeface="Fira Sans Condensed Light"/>
                <a:cs typeface="Fira Sans Condensed Light"/>
                <a:sym typeface="Fira Sans Condensed Light"/>
              </a:rPr>
              <a:t>Cột mốc đánh dấu sự phát triển mạnh mẽ của trí tuệ nhân tạo</a:t>
            </a:r>
            <a:endParaRPr dirty="0">
              <a:solidFill>
                <a:srgbClr val="F3F3F3"/>
              </a:solidFill>
              <a:latin typeface="+mj-lt"/>
              <a:ea typeface="Fira Sans Condensed Light"/>
              <a:cs typeface="Fira Sans Condensed Light"/>
              <a:sym typeface="Fira Sans Condensed Light"/>
            </a:endParaRPr>
          </a:p>
        </p:txBody>
      </p:sp>
      <p:sp>
        <p:nvSpPr>
          <p:cNvPr id="31" name="Google Shape;150;p28"/>
          <p:cNvSpPr txBox="1"/>
          <p:nvPr/>
        </p:nvSpPr>
        <p:spPr>
          <a:xfrm>
            <a:off x="6324600" y="31813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2000</a:t>
            </a:r>
            <a:endParaRPr sz="2400" b="1" dirty="0">
              <a:solidFill>
                <a:srgbClr val="F3F3F3"/>
              </a:solidFill>
              <a:latin typeface="Rajdhani"/>
              <a:ea typeface="Rajdhani"/>
              <a:cs typeface="Rajdhani"/>
              <a:sym typeface="Rajdhani"/>
            </a:endParaRPr>
          </a:p>
        </p:txBody>
      </p:sp>
      <p:cxnSp>
        <p:nvCxnSpPr>
          <p:cNvPr id="32" name="Google Shape;154;p28"/>
          <p:cNvCxnSpPr>
            <a:stCxn id="30" idx="3"/>
            <a:endCxn id="31" idx="1"/>
          </p:cNvCxnSpPr>
          <p:nvPr/>
        </p:nvCxnSpPr>
        <p:spPr>
          <a:xfrm>
            <a:off x="6026100" y="3494550"/>
            <a:ext cx="298500" cy="0"/>
          </a:xfrm>
          <a:prstGeom prst="straightConnector1">
            <a:avLst/>
          </a:prstGeom>
          <a:noFill/>
          <a:ln w="19050" cap="flat" cmpd="sng">
            <a:solidFill>
              <a:srgbClr val="F3F3F3"/>
            </a:solidFill>
            <a:prstDash val="solid"/>
            <a:round/>
            <a:headEnd type="none" w="med" len="med"/>
            <a:tailEnd type="none" w="med" len="med"/>
          </a:ln>
        </p:spPr>
      </p:cxnSp>
      <p:sp>
        <p:nvSpPr>
          <p:cNvPr id="35" name="Google Shape;151;p28"/>
          <p:cNvSpPr txBox="1"/>
          <p:nvPr/>
        </p:nvSpPr>
        <p:spPr>
          <a:xfrm>
            <a:off x="4572000" y="4400550"/>
            <a:ext cx="2825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dirty="0">
                <a:solidFill>
                  <a:srgbClr val="F3F3F3"/>
                </a:solidFill>
                <a:latin typeface="Rajdhani"/>
                <a:ea typeface="Rajdhani"/>
                <a:cs typeface="Rajdhani"/>
                <a:sym typeface="Rajdhani"/>
              </a:rPr>
              <a:t>Present and Future</a:t>
            </a:r>
            <a:endParaRPr sz="2400" b="1" dirty="0">
              <a:solidFill>
                <a:srgbClr val="F3F3F3"/>
              </a:solidFill>
              <a:latin typeface="Rajdhani"/>
              <a:ea typeface="Rajdhani"/>
              <a:cs typeface="Rajdhani"/>
              <a:sym typeface="Rajdhan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n-lt"/>
              </a:rPr>
              <a:t>. </a:t>
            </a:r>
            <a:r>
              <a:rPr lang="en-US" dirty="0" err="1">
                <a:latin typeface="+mn-lt"/>
              </a:rPr>
              <a:t>Các</a:t>
            </a:r>
            <a:r>
              <a:rPr lang="en-US" dirty="0">
                <a:latin typeface="+mn-lt"/>
              </a:rPr>
              <a:t> </a:t>
            </a:r>
            <a:r>
              <a:rPr lang="en-US" dirty="0" err="1">
                <a:latin typeface="+mn-lt"/>
              </a:rPr>
              <a:t>bài</a:t>
            </a:r>
            <a:r>
              <a:rPr lang="en-US" dirty="0">
                <a:latin typeface="+mn-lt"/>
              </a:rPr>
              <a:t> </a:t>
            </a:r>
            <a:r>
              <a:rPr lang="en-US" dirty="0" err="1">
                <a:latin typeface="+mn-lt"/>
              </a:rPr>
              <a:t>toán</a:t>
            </a:r>
            <a:r>
              <a:rPr lang="en-US" dirty="0">
                <a:latin typeface="+mn-lt"/>
              </a:rPr>
              <a:t> </a:t>
            </a:r>
            <a:r>
              <a:rPr lang="en-US" dirty="0" err="1">
                <a:latin typeface="+mn-lt"/>
              </a:rPr>
              <a:t>trong</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077200" cy="3277820"/>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3</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Phân</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tích</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ngữ</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nghĩa</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quá</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trình</a:t>
            </a:r>
            <a:r>
              <a:rPr lang="vi-VN" sz="1600" dirty="0">
                <a:solidFill>
                  <a:schemeClr val="accent4"/>
                </a:solidFill>
                <a:latin typeface="+mn-lt"/>
                <a:cs typeface="Calibri" panose="020F0502020204030204" pitchFamily="34" charset="0"/>
              </a:rPr>
              <a:t> liên </a:t>
            </a:r>
            <a:r>
              <a:rPr lang="vi-VN" sz="1600" dirty="0" err="1">
                <a:solidFill>
                  <a:schemeClr val="accent4"/>
                </a:solidFill>
                <a:latin typeface="+mn-lt"/>
                <a:cs typeface="Calibri" panose="020F0502020204030204" pitchFamily="34" charset="0"/>
              </a:rPr>
              <a:t>hệ</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cấu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trúc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nghĩa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cấp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cụm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mệnh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đề</a:t>
            </a:r>
            <a:r>
              <a:rPr lang="vi-VN" sz="1600" dirty="0">
                <a:solidFill>
                  <a:schemeClr val="accent4"/>
                </a:solidFill>
                <a:latin typeface="+mn-lt"/>
                <a:cs typeface="Calibri" panose="020F0502020204030204" pitchFamily="34" charset="0"/>
              </a:rPr>
              <a:t>, câu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đoạn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đến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cấp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toàn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bài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viết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với</a:t>
            </a:r>
            <a:r>
              <a:rPr lang="vi-VN" sz="1600" dirty="0">
                <a:solidFill>
                  <a:schemeClr val="accent4"/>
                </a:solidFill>
                <a:latin typeface="+mn-lt"/>
                <a:cs typeface="Calibri" panose="020F0502020204030204" pitchFamily="34" charset="0"/>
              </a:rPr>
              <a:t> ý </a:t>
            </a:r>
            <a:r>
              <a:rPr lang="vi-VN" sz="1600" dirty="0" err="1">
                <a:solidFill>
                  <a:schemeClr val="accent4"/>
                </a:solidFill>
                <a:latin typeface="+mn-lt"/>
                <a:cs typeface="Calibri" panose="020F0502020204030204" pitchFamily="34" charset="0"/>
              </a:rPr>
              <a:t>nghĩa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lập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của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chúng</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Có</a:t>
            </a:r>
            <a:r>
              <a:rPr lang="vi-VN" sz="1600" dirty="0">
                <a:solidFill>
                  <a:schemeClr val="accent4"/>
                </a:solidFill>
                <a:latin typeface="+mn-lt"/>
                <a:cs typeface="Calibri" panose="020F0502020204030204" pitchFamily="34" charset="0"/>
              </a:rPr>
              <a:t> 2 </a:t>
            </a:r>
            <a:r>
              <a:rPr lang="vi-VN" sz="1600" dirty="0" err="1">
                <a:solidFill>
                  <a:schemeClr val="accent4"/>
                </a:solidFill>
                <a:latin typeface="+mn-lt"/>
                <a:cs typeface="Calibri" panose="020F0502020204030204" pitchFamily="34" charset="0"/>
              </a:rPr>
              <a:t>mức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a:t>
            </a:r>
          </a:p>
          <a:p>
            <a:pPr marL="574675" indent="-285750">
              <a:lnSpc>
                <a:spcPct val="150000"/>
              </a:lnSpc>
              <a:buClr>
                <a:schemeClr val="accent4"/>
              </a:buClr>
              <a:buFont typeface="Wingdings" panose="05000000000000000000" pitchFamily="2" charset="2"/>
              <a:buChar char="§"/>
            </a:pP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ngữ</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nghĩa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của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vựng</a:t>
            </a:r>
            <a:r>
              <a:rPr lang="vi-VN" dirty="0">
                <a:solidFill>
                  <a:schemeClr val="accent4"/>
                </a:solidFill>
                <a:latin typeface="+mn-lt"/>
                <a:cs typeface="Calibri" panose="020F0502020204030204" pitchFamily="34" charset="0"/>
              </a:rPr>
              <a:t>, văn </a:t>
            </a:r>
            <a:r>
              <a:rPr lang="vi-VN" dirty="0" err="1">
                <a:solidFill>
                  <a:schemeClr val="accent4"/>
                </a:solidFill>
                <a:latin typeface="+mn-lt"/>
                <a:cs typeface="Calibri" panose="020F0502020204030204" pitchFamily="34" charset="0"/>
              </a:rPr>
              <a:t>bản</a:t>
            </a:r>
            <a:r>
              <a:rPr lang="vi-VN" dirty="0">
                <a:solidFill>
                  <a:schemeClr val="accent4"/>
                </a:solidFill>
                <a:latin typeface="+mn-lt"/>
                <a:cs typeface="Calibri" panose="020F0502020204030204" pitchFamily="34" charset="0"/>
              </a:rPr>
              <a:t> suy ra hay phân </a:t>
            </a:r>
            <a:r>
              <a:rPr lang="vi-VN" dirty="0" err="1">
                <a:solidFill>
                  <a:schemeClr val="accent4"/>
                </a:solidFill>
                <a:latin typeface="+mn-lt"/>
                <a:cs typeface="Calibri" panose="020F0502020204030204" pitchFamily="34" charset="0"/>
              </a:rPr>
              <a:t>biệt</a:t>
            </a:r>
            <a:r>
              <a:rPr lang="vi-VN" dirty="0">
                <a:solidFill>
                  <a:schemeClr val="accent4"/>
                </a:solidFill>
                <a:latin typeface="+mn-lt"/>
                <a:cs typeface="Calibri" panose="020F0502020204030204" pitchFamily="34" charset="0"/>
              </a:rPr>
              <a:t> ý </a:t>
            </a:r>
            <a:r>
              <a:rPr lang="vi-VN" dirty="0" err="1">
                <a:solidFill>
                  <a:schemeClr val="accent4"/>
                </a:solidFill>
                <a:latin typeface="+mn-lt"/>
                <a:cs typeface="Calibri" panose="020F0502020204030204" pitchFamily="34" charset="0"/>
              </a:rPr>
              <a:t>nghĩa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các</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thành</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phần</a:t>
            </a:r>
            <a:r>
              <a:rPr lang="vi-VN" dirty="0">
                <a:solidFill>
                  <a:schemeClr val="accent4"/>
                </a:solidFill>
                <a:latin typeface="+mn-lt"/>
                <a:cs typeface="Calibri" panose="020F0502020204030204" pitchFamily="34" charset="0"/>
              </a:rPr>
              <a:t>.</a:t>
            </a:r>
          </a:p>
          <a:p>
            <a:pPr marL="574675" indent="-285750">
              <a:lnSpc>
                <a:spcPct val="150000"/>
              </a:lnSpc>
              <a:buClr>
                <a:schemeClr val="accent4"/>
              </a:buClr>
              <a:buFont typeface="Wingdings" panose="05000000000000000000" pitchFamily="2" charset="2"/>
              <a:buChar char="§"/>
            </a:pP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ngữ</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nghĩa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thành</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phần</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và</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mối</a:t>
            </a:r>
            <a:r>
              <a:rPr lang="vi-VN" dirty="0">
                <a:solidFill>
                  <a:schemeClr val="accent4"/>
                </a:solidFill>
                <a:latin typeface="+mn-lt"/>
                <a:cs typeface="Calibri" panose="020F0502020204030204" pitchFamily="34" charset="0"/>
              </a:rPr>
              <a:t> liên </a:t>
            </a:r>
            <a:r>
              <a:rPr lang="vi-VN" dirty="0" err="1">
                <a:solidFill>
                  <a:schemeClr val="accent4"/>
                </a:solidFill>
                <a:latin typeface="+mn-lt"/>
                <a:cs typeface="Calibri" panose="020F0502020204030204" pitchFamily="34" charset="0"/>
              </a:rPr>
              <a:t>kết</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giữa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chúng</a:t>
            </a:r>
            <a:r>
              <a:rPr lang="vi-VN" dirty="0">
                <a:solidFill>
                  <a:schemeClr val="accent4"/>
                </a:solidFill>
                <a:latin typeface="+mn-lt"/>
                <a:cs typeface="Calibri" panose="020F0502020204030204" pitchFamily="34" charset="0"/>
              </a:rPr>
              <a:t> suy ra </a:t>
            </a:r>
            <a:r>
              <a:rPr lang="vi-VN" dirty="0" err="1">
                <a:solidFill>
                  <a:schemeClr val="accent4"/>
                </a:solidFill>
                <a:latin typeface="+mn-lt"/>
                <a:cs typeface="Calibri" panose="020F0502020204030204" pitchFamily="34" charset="0"/>
              </a:rPr>
              <a:t>được</a:t>
            </a:r>
            <a:r>
              <a:rPr lang="vi-VN" dirty="0">
                <a:solidFill>
                  <a:schemeClr val="accent4"/>
                </a:solidFill>
                <a:latin typeface="+mn-lt"/>
                <a:cs typeface="Calibri" panose="020F0502020204030204" pitchFamily="34" charset="0"/>
              </a:rPr>
              <a:t> ý </a:t>
            </a:r>
            <a:r>
              <a:rPr lang="vi-VN" dirty="0" err="1">
                <a:solidFill>
                  <a:schemeClr val="accent4"/>
                </a:solidFill>
                <a:latin typeface="+mn-lt"/>
                <a:cs typeface="Calibri" panose="020F0502020204030204" pitchFamily="34" charset="0"/>
              </a:rPr>
              <a:t>nghĩa</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rộng</a:t>
            </a:r>
            <a:r>
              <a:rPr lang="vi-VN" dirty="0">
                <a:solidFill>
                  <a:schemeClr val="accent4"/>
                </a:solidFill>
                <a:latin typeface="+mn-lt"/>
                <a:cs typeface="Calibri" panose="020F0502020204030204" pitchFamily="34" charset="0"/>
              </a:rPr>
              <a:t> hơn.</a:t>
            </a:r>
          </a:p>
          <a:p>
            <a:pPr marL="288925">
              <a:lnSpc>
                <a:spcPct val="150000"/>
              </a:lnSpc>
              <a:buClr>
                <a:schemeClr val="accent4"/>
              </a:buClr>
            </a:pPr>
            <a:endParaRPr lang="vi-VN"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Thuật toán thường được áp dụng là Latent Semantic Analysis (LSA)</a:t>
            </a:r>
          </a:p>
          <a:p>
            <a:pPr>
              <a:lnSpc>
                <a:spcPct val="150000"/>
              </a:lnSpc>
              <a:buClr>
                <a:schemeClr val="accent4"/>
              </a:buClr>
            </a:pPr>
            <a:endParaRPr lang="vi-VN" dirty="0">
              <a:solidFill>
                <a:schemeClr val="accent4"/>
              </a:solidFill>
              <a:latin typeface="+mn-lt"/>
              <a:cs typeface="Calibri" panose="020F0502020204030204" pitchFamily="34" charset="0"/>
            </a:endParaRPr>
          </a:p>
        </p:txBody>
      </p:sp>
    </p:spTree>
    <p:extLst>
      <p:ext uri="{BB962C8B-B14F-4D97-AF65-F5344CB8AC3E}">
        <p14:creationId xmlns:p14="http://schemas.microsoft.com/office/powerpoint/2010/main" val="1021052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dirty="0">
                <a:latin typeface="+mn-lt"/>
              </a:rPr>
              <a:t>II</a:t>
            </a:r>
            <a:r>
              <a:rPr lang="en-US" dirty="0">
                <a:latin typeface="+mn-lt"/>
              </a:rPr>
              <a:t>. </a:t>
            </a:r>
            <a:r>
              <a:rPr lang="en-US" dirty="0" err="1">
                <a:latin typeface="+mn-lt"/>
              </a:rPr>
              <a:t>Các</a:t>
            </a:r>
            <a:r>
              <a:rPr lang="en-US" dirty="0">
                <a:latin typeface="+mn-lt"/>
              </a:rPr>
              <a:t> </a:t>
            </a:r>
            <a:r>
              <a:rPr lang="en-US" dirty="0" err="1">
                <a:latin typeface="+mn-lt"/>
              </a:rPr>
              <a:t>bài</a:t>
            </a:r>
            <a:r>
              <a:rPr lang="en-US" dirty="0">
                <a:latin typeface="+mn-lt"/>
              </a:rPr>
              <a:t> </a:t>
            </a:r>
            <a:r>
              <a:rPr lang="en-US" dirty="0" err="1">
                <a:latin typeface="+mn-lt"/>
              </a:rPr>
              <a:t>toán</a:t>
            </a:r>
            <a:r>
              <a:rPr lang="en-US" dirty="0">
                <a:latin typeface="+mn-lt"/>
              </a:rPr>
              <a:t> </a:t>
            </a:r>
            <a:r>
              <a:rPr lang="en-US" dirty="0" err="1">
                <a:latin typeface="+mn-lt"/>
              </a:rPr>
              <a:t>trong</a:t>
            </a:r>
            <a:r>
              <a:rPr lang="en-US" dirty="0">
                <a:latin typeface="+mn-lt"/>
              </a:rPr>
              <a:t> 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2678169"/>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4</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Phân</a:t>
            </a:r>
            <a:r>
              <a:rPr lang="en-US" sz="1800" b="1" dirty="0">
                <a:solidFill>
                  <a:srgbClr val="00B0F0"/>
                </a:solidFill>
                <a:latin typeface="+mn-lt"/>
                <a:cs typeface="Calibri" panose="020F0502020204030204" pitchFamily="34" charset="0"/>
              </a:rPr>
              <a:t> </a:t>
            </a:r>
            <a:r>
              <a:rPr lang="en-US" sz="1800" b="1" dirty="0" err="1">
                <a:solidFill>
                  <a:srgbClr val="00B0F0"/>
                </a:solidFill>
                <a:latin typeface="+mn-lt"/>
                <a:cs typeface="Calibri" panose="020F0502020204030204" pitchFamily="34" charset="0"/>
              </a:rPr>
              <a:t>tích</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diễn</a:t>
            </a:r>
            <a:r>
              <a:rPr lang="vi-VN" sz="1800" b="1" dirty="0">
                <a:solidFill>
                  <a:srgbClr val="00B0F0"/>
                </a:solidFill>
                <a:latin typeface="+mn-lt"/>
                <a:cs typeface="Calibri" panose="020F0502020204030204" pitchFamily="34" charset="0"/>
              </a:rPr>
              <a:t> ngôn</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quá</a:t>
            </a:r>
            <a:r>
              <a:rPr lang="vi-VN" sz="1600" dirty="0">
                <a:solidFill>
                  <a:schemeClr val="accent4"/>
                </a:solidFill>
                <a:latin typeface="+mn-lt"/>
                <a:cs typeface="Calibri" panose="020F0502020204030204" pitchFamily="34" charset="0"/>
              </a:rPr>
              <a:t> trinh </a:t>
            </a:r>
            <a:r>
              <a:rPr lang="vi-VN" sz="1600" dirty="0" err="1">
                <a:solidFill>
                  <a:schemeClr val="accent4"/>
                </a:solidFill>
                <a:latin typeface="+mn-lt"/>
                <a:cs typeface="Calibri" panose="020F0502020204030204" pitchFamily="34" charset="0"/>
              </a:rPr>
              <a:t>học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về</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mối</a:t>
            </a:r>
            <a:r>
              <a:rPr lang="vi-VN" sz="1600" dirty="0">
                <a:solidFill>
                  <a:schemeClr val="accent4"/>
                </a:solidFill>
                <a:latin typeface="+mn-lt"/>
                <a:cs typeface="Calibri" panose="020F0502020204030204" pitchFamily="34" charset="0"/>
              </a:rPr>
              <a:t> quan </a:t>
            </a:r>
            <a:r>
              <a:rPr lang="vi-VN" sz="1600" dirty="0" err="1">
                <a:solidFill>
                  <a:schemeClr val="accent4"/>
                </a:solidFill>
                <a:latin typeface="+mn-lt"/>
                <a:cs typeface="Calibri" panose="020F0502020204030204" pitchFamily="34" charset="0"/>
              </a:rPr>
              <a:t>hệ</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giữa</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cảnh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context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of</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use</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endParaRPr lang="vi-VN" sz="1600"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Giúp</a:t>
            </a:r>
            <a:r>
              <a:rPr lang="vi-VN" sz="1600" dirty="0">
                <a:solidFill>
                  <a:schemeClr val="accent4"/>
                </a:solidFill>
                <a:latin typeface="+mn-lt"/>
                <a:cs typeface="Calibri" panose="020F0502020204030204" pitchFamily="34" charset="0"/>
              </a:rPr>
              <a:t> cho </a:t>
            </a:r>
            <a:r>
              <a:rPr lang="vi-VN" sz="1600" dirty="0" err="1">
                <a:solidFill>
                  <a:schemeClr val="accent4"/>
                </a:solidFill>
                <a:latin typeface="+mn-lt"/>
                <a:cs typeface="Calibri" panose="020F0502020204030204" pitchFamily="34" charset="0"/>
              </a:rPr>
              <a:t>máy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học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được</a:t>
            </a:r>
            <a:r>
              <a:rPr lang="vi-VN" sz="1600" dirty="0">
                <a:solidFill>
                  <a:schemeClr val="accent4"/>
                </a:solidFill>
                <a:latin typeface="+mn-lt"/>
                <a:cs typeface="Calibri" panose="020F0502020204030204" pitchFamily="34" charset="0"/>
              </a:rPr>
              <a:t> : </a:t>
            </a:r>
          </a:p>
          <a:p>
            <a:pPr marL="574675" indent="-285750">
              <a:lnSpc>
                <a:spcPct val="150000"/>
              </a:lnSpc>
              <a:buClr>
                <a:schemeClr val="accent4"/>
              </a:buClr>
              <a:buFont typeface="Wingdings" panose="05000000000000000000" pitchFamily="2" charset="2"/>
              <a:buChar char="§"/>
            </a:pPr>
            <a:r>
              <a:rPr lang="vi-VN" sz="1600" dirty="0" err="1">
                <a:solidFill>
                  <a:schemeClr val="accent4"/>
                </a:solidFill>
                <a:latin typeface="+mn-lt"/>
                <a:cs typeface="Calibri" panose="020F0502020204030204" pitchFamily="34" charset="0"/>
              </a:rPr>
              <a:t>Cách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dụng</a:t>
            </a:r>
            <a:r>
              <a:rPr lang="vi-VN" sz="1600" dirty="0">
                <a:solidFill>
                  <a:schemeClr val="accent4"/>
                </a:solidFill>
                <a:latin typeface="+mn-lt"/>
                <a:cs typeface="Calibri" panose="020F0502020204030204" pitchFamily="34" charset="0"/>
              </a:rPr>
              <a:t> thông tin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cảnh</a:t>
            </a:r>
            <a:r>
              <a:rPr lang="vi-VN" sz="1600" dirty="0">
                <a:solidFill>
                  <a:schemeClr val="accent4"/>
                </a:solidFill>
                <a:latin typeface="+mn-lt"/>
                <a:cs typeface="Calibri" panose="020F0502020204030204" pitchFamily="34" charset="0"/>
              </a:rPr>
              <a:t> (tên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vật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địa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điểm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thời</a:t>
            </a:r>
            <a:r>
              <a:rPr lang="vi-VN" sz="1600" dirty="0">
                <a:solidFill>
                  <a:schemeClr val="accent4"/>
                </a:solidFill>
                <a:latin typeface="+mn-lt"/>
                <a:cs typeface="Calibri" panose="020F0502020204030204" pitchFamily="34" charset="0"/>
              </a:rPr>
              <a:t> gian,…)</a:t>
            </a:r>
          </a:p>
          <a:p>
            <a:pPr marL="574675" indent="-285750">
              <a:lnSpc>
                <a:spcPct val="150000"/>
              </a:lnSpc>
              <a:buClr>
                <a:schemeClr val="accent4"/>
              </a:buClr>
              <a:buFont typeface="Wingdings" panose="05000000000000000000" pitchFamily="2" charset="2"/>
              <a:buChar char="§"/>
            </a:pPr>
            <a:r>
              <a:rPr lang="vi-VN" sz="1600" dirty="0" err="1">
                <a:solidFill>
                  <a:schemeClr val="accent4"/>
                </a:solidFill>
                <a:latin typeface="+mn-lt"/>
                <a:cs typeface="Calibri" panose="020F0502020204030204" pitchFamily="34" charset="0"/>
              </a:rPr>
              <a:t>Cách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vận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dụng</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để</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đề</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cập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tới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vật</a:t>
            </a:r>
            <a:r>
              <a:rPr lang="vi-VN" sz="1600" dirty="0">
                <a:solidFill>
                  <a:schemeClr val="accent4"/>
                </a:solidFill>
                <a:latin typeface="+mn-lt"/>
                <a:cs typeface="Calibri" panose="020F0502020204030204" pitchFamily="34" charset="0"/>
              </a:rPr>
              <a:t> hay </a:t>
            </a:r>
            <a:r>
              <a:rPr lang="vi-VN" sz="1600" dirty="0" err="1">
                <a:solidFill>
                  <a:schemeClr val="accent4"/>
                </a:solidFill>
                <a:latin typeface="+mn-lt"/>
                <a:cs typeface="Calibri" panose="020F0502020204030204" pitchFamily="34" charset="0"/>
              </a:rPr>
              <a:t>vấn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đề</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cụ</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thể</a:t>
            </a:r>
            <a:r>
              <a:rPr lang="vi-VN" sz="1600" dirty="0">
                <a:solidFill>
                  <a:schemeClr val="accent4"/>
                </a:solidFill>
                <a:latin typeface="+mn-lt"/>
                <a:cs typeface="Calibri" panose="020F0502020204030204" pitchFamily="34" charset="0"/>
              </a:rPr>
              <a:t>.</a:t>
            </a:r>
          </a:p>
          <a:p>
            <a:pPr marL="574675" indent="-285750">
              <a:lnSpc>
                <a:spcPct val="150000"/>
              </a:lnSpc>
              <a:buClr>
                <a:schemeClr val="accent4"/>
              </a:buClr>
              <a:buFont typeface="Wingdings" panose="05000000000000000000" pitchFamily="2" charset="2"/>
              <a:buChar char="§"/>
            </a:pPr>
            <a:r>
              <a:rPr lang="vi-VN" sz="1600" dirty="0" err="1">
                <a:solidFill>
                  <a:schemeClr val="accent4"/>
                </a:solidFill>
                <a:latin typeface="+mn-lt"/>
                <a:cs typeface="Calibri" panose="020F0502020204030204" pitchFamily="34" charset="0"/>
              </a:rPr>
              <a:t>Cách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nghe </a:t>
            </a:r>
            <a:r>
              <a:rPr lang="vi-VN" sz="1600" dirty="0" err="1">
                <a:solidFill>
                  <a:schemeClr val="accent4"/>
                </a:solidFill>
                <a:latin typeface="+mn-lt"/>
                <a:cs typeface="Calibri" panose="020F0502020204030204" pitchFamily="34" charset="0"/>
              </a:rPr>
              <a:t>hiểu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nói</a:t>
            </a:r>
            <a:r>
              <a:rPr lang="vi-VN" sz="1600" dirty="0">
                <a:solidFill>
                  <a:schemeClr val="accent4"/>
                </a:solidFill>
                <a:latin typeface="+mn-lt"/>
                <a:cs typeface="Calibri" panose="020F0502020204030204" pitchFamily="34" charset="0"/>
              </a:rPr>
              <a:t>.</a:t>
            </a:r>
          </a:p>
        </p:txBody>
      </p:sp>
    </p:spTree>
    <p:extLst>
      <p:ext uri="{BB962C8B-B14F-4D97-AF65-F5344CB8AC3E}">
        <p14:creationId xmlns:p14="http://schemas.microsoft.com/office/powerpoint/2010/main" val="3906290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p:nvPr>
        </p:nvSpPr>
        <p:spPr>
          <a:xfrm>
            <a:off x="720100" y="509824"/>
            <a:ext cx="7704000" cy="1071325"/>
          </a:xfrm>
        </p:spPr>
        <p:txBody>
          <a:bodyPr/>
          <a:lstStyle/>
          <a:p>
            <a:r>
              <a:rPr lang="vi-VN">
                <a:latin typeface="+mn-lt"/>
              </a:rPr>
              <a:t>III</a:t>
            </a:r>
            <a:r>
              <a:rPr lang="en-US">
                <a:latin typeface="+mn-lt"/>
              </a:rPr>
              <a:t>.</a:t>
            </a:r>
            <a:r>
              <a:rPr lang="vi-VN">
                <a:latin typeface="+mn-lt"/>
              </a:rPr>
              <a:t> Ứng dụng của</a:t>
            </a:r>
            <a:r>
              <a:rPr lang="en-US">
                <a:latin typeface="+mn-lt"/>
              </a:rPr>
              <a:t> NLP</a:t>
            </a:r>
            <a:endParaRPr lang="en-US" dirty="0">
              <a:latin typeface="+mn-lt"/>
            </a:endParaRP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7772400" cy="456535"/>
          </a:xfrm>
          <a:prstGeom prst="rect">
            <a:avLst/>
          </a:prstGeom>
          <a:noFill/>
        </p:spPr>
        <p:txBody>
          <a:bodyPr wrap="square" rtlCol="0">
            <a:spAutoFit/>
          </a:bodyPr>
          <a:lstStyle/>
          <a:p>
            <a:pPr>
              <a:lnSpc>
                <a:spcPct val="150000"/>
              </a:lnSpc>
              <a:buClr>
                <a:schemeClr val="accent4"/>
              </a:buClr>
            </a:pPr>
            <a:endParaRPr lang="en-US" sz="1800" dirty="0">
              <a:solidFill>
                <a:schemeClr val="accent4"/>
              </a:solidFill>
              <a:latin typeface="Arial (Headings)"/>
              <a:cs typeface="Calibri" panose="020F0502020204030204" pitchFamily="34" charset="0"/>
            </a:endParaRPr>
          </a:p>
        </p:txBody>
      </p:sp>
      <p:sp>
        <p:nvSpPr>
          <p:cNvPr id="4" name="TextBox 3">
            <a:extLst>
              <a:ext uri="{FF2B5EF4-FFF2-40B4-BE49-F238E27FC236}">
                <a16:creationId xmlns:a16="http://schemas.microsoft.com/office/drawing/2014/main" id="{FF07B3B0-D1E3-4ACD-B1CB-BD57EE63E9E7}"/>
              </a:ext>
            </a:extLst>
          </p:cNvPr>
          <p:cNvSpPr txBox="1"/>
          <p:nvPr/>
        </p:nvSpPr>
        <p:spPr>
          <a:xfrm>
            <a:off x="733755" y="1504950"/>
            <a:ext cx="3942105" cy="2534027"/>
          </a:xfrm>
          <a:prstGeom prst="rect">
            <a:avLst/>
          </a:prstGeom>
          <a:noFill/>
        </p:spPr>
        <p:txBody>
          <a:bodyPr wrap="none" rtlCol="0">
            <a:spAutoFit/>
          </a:bodyPr>
          <a:lstStyle/>
          <a:p>
            <a:pPr marL="342900" indent="-342900">
              <a:lnSpc>
                <a:spcPct val="150000"/>
              </a:lnSpc>
              <a:buClr>
                <a:schemeClr val="accent4"/>
              </a:buClr>
              <a:buFont typeface="+mj-lt"/>
              <a:buAutoNum type="arabicParenR"/>
            </a:pPr>
            <a:r>
              <a:rPr lang="vi-VN" sz="1800" dirty="0">
                <a:solidFill>
                  <a:schemeClr val="accent4"/>
                </a:solidFill>
              </a:rPr>
              <a:t>Truy </a:t>
            </a:r>
            <a:r>
              <a:rPr lang="vi-VN" sz="1800" dirty="0" err="1">
                <a:solidFill>
                  <a:schemeClr val="accent4"/>
                </a:solidFill>
              </a:rPr>
              <a:t>xuất</a:t>
            </a:r>
            <a:r>
              <a:rPr lang="vi-VN" sz="1800" dirty="0">
                <a:solidFill>
                  <a:schemeClr val="accent4"/>
                </a:solidFill>
              </a:rPr>
              <a:t> thông tin</a:t>
            </a:r>
          </a:p>
          <a:p>
            <a:pPr marL="342900" indent="-342900">
              <a:lnSpc>
                <a:spcPct val="150000"/>
              </a:lnSpc>
              <a:buClr>
                <a:schemeClr val="accent4"/>
              </a:buClr>
              <a:buFont typeface="+mj-lt"/>
              <a:buAutoNum type="arabicParenR"/>
            </a:pPr>
            <a:r>
              <a:rPr lang="vi-VN" sz="1800" dirty="0" err="1">
                <a:solidFill>
                  <a:schemeClr val="accent4"/>
                </a:solidFill>
              </a:rPr>
              <a:t>Trích</a:t>
            </a:r>
            <a:r>
              <a:rPr lang="vi-VN" sz="1800" dirty="0">
                <a:solidFill>
                  <a:schemeClr val="accent4"/>
                </a:solidFill>
              </a:rPr>
              <a:t> </a:t>
            </a:r>
            <a:r>
              <a:rPr lang="vi-VN" sz="1800" dirty="0" err="1">
                <a:solidFill>
                  <a:schemeClr val="accent4"/>
                </a:solidFill>
              </a:rPr>
              <a:t>xuất</a:t>
            </a:r>
            <a:r>
              <a:rPr lang="vi-VN" sz="1800" dirty="0">
                <a:solidFill>
                  <a:schemeClr val="accent4"/>
                </a:solidFill>
              </a:rPr>
              <a:t> thông tin</a:t>
            </a:r>
          </a:p>
          <a:p>
            <a:pPr marL="342900" indent="-342900">
              <a:lnSpc>
                <a:spcPct val="150000"/>
              </a:lnSpc>
              <a:buClr>
                <a:schemeClr val="accent4"/>
              </a:buClr>
              <a:buFont typeface="+mj-lt"/>
              <a:buAutoNum type="arabicParenR"/>
            </a:pPr>
            <a:r>
              <a:rPr lang="vi-VN" sz="1800" dirty="0" err="1">
                <a:solidFill>
                  <a:schemeClr val="accent4"/>
                </a:solidFill>
              </a:rPr>
              <a:t>Trả</a:t>
            </a:r>
            <a:r>
              <a:rPr lang="vi-VN" sz="1800" dirty="0">
                <a:solidFill>
                  <a:schemeClr val="accent4"/>
                </a:solidFill>
              </a:rPr>
              <a:t> </a:t>
            </a:r>
            <a:r>
              <a:rPr lang="vi-VN" sz="1800" dirty="0" err="1">
                <a:solidFill>
                  <a:schemeClr val="accent4"/>
                </a:solidFill>
              </a:rPr>
              <a:t>lời</a:t>
            </a:r>
            <a:r>
              <a:rPr lang="vi-VN" sz="1800" dirty="0">
                <a:solidFill>
                  <a:schemeClr val="accent4"/>
                </a:solidFill>
              </a:rPr>
              <a:t> câu </a:t>
            </a:r>
            <a:r>
              <a:rPr lang="vi-VN" sz="1800" dirty="0" err="1">
                <a:solidFill>
                  <a:schemeClr val="accent4"/>
                </a:solidFill>
              </a:rPr>
              <a:t>hỏi</a:t>
            </a:r>
            <a:r>
              <a:rPr lang="vi-VN" sz="1800" dirty="0">
                <a:solidFill>
                  <a:schemeClr val="accent4"/>
                </a:solidFill>
              </a:rPr>
              <a:t> (QA)</a:t>
            </a:r>
          </a:p>
          <a:p>
            <a:pPr marL="342900" indent="-342900">
              <a:lnSpc>
                <a:spcPct val="150000"/>
              </a:lnSpc>
              <a:buClr>
                <a:schemeClr val="accent4"/>
              </a:buClr>
              <a:buFont typeface="+mj-lt"/>
              <a:buAutoNum type="arabicParenR"/>
            </a:pPr>
            <a:r>
              <a:rPr lang="vi-VN" sz="1800" dirty="0" err="1">
                <a:solidFill>
                  <a:schemeClr val="accent4"/>
                </a:solidFill>
              </a:rPr>
              <a:t>Tóm</a:t>
            </a:r>
            <a:r>
              <a:rPr lang="vi-VN" sz="1800" dirty="0">
                <a:solidFill>
                  <a:schemeClr val="accent4"/>
                </a:solidFill>
              </a:rPr>
              <a:t> </a:t>
            </a:r>
            <a:r>
              <a:rPr lang="vi-VN" sz="1800" dirty="0" err="1">
                <a:solidFill>
                  <a:schemeClr val="accent4"/>
                </a:solidFill>
              </a:rPr>
              <a:t>tắt</a:t>
            </a:r>
            <a:r>
              <a:rPr lang="vi-VN" sz="1800" dirty="0">
                <a:solidFill>
                  <a:schemeClr val="accent4"/>
                </a:solidFill>
              </a:rPr>
              <a:t> văn </a:t>
            </a:r>
            <a:r>
              <a:rPr lang="vi-VN" sz="1800" dirty="0" err="1">
                <a:solidFill>
                  <a:schemeClr val="accent4"/>
                </a:solidFill>
              </a:rPr>
              <a:t>bản</a:t>
            </a:r>
            <a:r>
              <a:rPr lang="vi-VN" sz="1800" dirty="0">
                <a:solidFill>
                  <a:schemeClr val="accent4"/>
                </a:solidFill>
              </a:rPr>
              <a:t> </a:t>
            </a:r>
            <a:r>
              <a:rPr lang="vi-VN" sz="1800" dirty="0" err="1">
                <a:solidFill>
                  <a:schemeClr val="accent4"/>
                </a:solidFill>
              </a:rPr>
              <a:t>tự</a:t>
            </a:r>
            <a:r>
              <a:rPr lang="vi-VN" sz="1800" dirty="0">
                <a:solidFill>
                  <a:schemeClr val="accent4"/>
                </a:solidFill>
              </a:rPr>
              <a:t> </a:t>
            </a:r>
            <a:r>
              <a:rPr lang="vi-VN" sz="1800" dirty="0" err="1">
                <a:solidFill>
                  <a:schemeClr val="accent4"/>
                </a:solidFill>
              </a:rPr>
              <a:t>động</a:t>
            </a:r>
            <a:endParaRPr lang="vi-VN" sz="1800" dirty="0">
              <a:solidFill>
                <a:schemeClr val="accent4"/>
              </a:solidFill>
            </a:endParaRPr>
          </a:p>
          <a:p>
            <a:pPr marL="342900" indent="-342900">
              <a:lnSpc>
                <a:spcPct val="150000"/>
              </a:lnSpc>
              <a:buClr>
                <a:schemeClr val="accent4"/>
              </a:buClr>
              <a:buFont typeface="+mj-lt"/>
              <a:buAutoNum type="arabicParenR"/>
            </a:pPr>
            <a:r>
              <a:rPr lang="vi-VN" sz="1800" dirty="0" err="1">
                <a:solidFill>
                  <a:schemeClr val="accent4"/>
                </a:solidFill>
              </a:rPr>
              <a:t>Dịch</a:t>
            </a:r>
            <a:r>
              <a:rPr lang="vi-VN" sz="1800" dirty="0">
                <a:solidFill>
                  <a:schemeClr val="accent4"/>
                </a:solidFill>
              </a:rPr>
              <a:t> </a:t>
            </a:r>
            <a:r>
              <a:rPr lang="vi-VN" sz="1800" dirty="0" err="1">
                <a:solidFill>
                  <a:schemeClr val="accent4"/>
                </a:solidFill>
              </a:rPr>
              <a:t>máy</a:t>
            </a:r>
            <a:endParaRPr lang="vi-VN" sz="1800" dirty="0">
              <a:solidFill>
                <a:schemeClr val="accent4"/>
              </a:solidFill>
            </a:endParaRPr>
          </a:p>
          <a:p>
            <a:pPr marL="342900" indent="-342900">
              <a:lnSpc>
                <a:spcPct val="150000"/>
              </a:lnSpc>
              <a:buClr>
                <a:schemeClr val="accent4"/>
              </a:buClr>
              <a:buFont typeface="+mj-lt"/>
              <a:buAutoNum type="arabicParenR"/>
            </a:pPr>
            <a:r>
              <a:rPr lang="vi-VN" sz="1800" dirty="0" err="1">
                <a:solidFill>
                  <a:schemeClr val="accent4"/>
                </a:solidFill>
              </a:rPr>
              <a:t>Text</a:t>
            </a:r>
            <a:r>
              <a:rPr lang="vi-VN" sz="1800" dirty="0">
                <a:solidFill>
                  <a:schemeClr val="accent4"/>
                </a:solidFill>
              </a:rPr>
              <a:t>-to-</a:t>
            </a:r>
            <a:r>
              <a:rPr lang="vi-VN" sz="1800" dirty="0" err="1">
                <a:solidFill>
                  <a:schemeClr val="accent4"/>
                </a:solidFill>
              </a:rPr>
              <a:t>speech</a:t>
            </a:r>
            <a:r>
              <a:rPr lang="vi-VN" sz="1800" dirty="0">
                <a:solidFill>
                  <a:schemeClr val="accent4"/>
                </a:solidFill>
              </a:rPr>
              <a:t> </a:t>
            </a:r>
            <a:r>
              <a:rPr lang="vi-VN" sz="1800" dirty="0" err="1">
                <a:solidFill>
                  <a:schemeClr val="accent4"/>
                </a:solidFill>
              </a:rPr>
              <a:t>và</a:t>
            </a:r>
            <a:r>
              <a:rPr lang="vi-VN" sz="1800" dirty="0">
                <a:solidFill>
                  <a:schemeClr val="accent4"/>
                </a:solidFill>
              </a:rPr>
              <a:t> </a:t>
            </a:r>
            <a:r>
              <a:rPr lang="vi-VN" sz="1800" dirty="0" err="1">
                <a:solidFill>
                  <a:schemeClr val="accent4"/>
                </a:solidFill>
              </a:rPr>
              <a:t>Speech</a:t>
            </a:r>
            <a:r>
              <a:rPr lang="vi-VN" sz="1800" dirty="0">
                <a:solidFill>
                  <a:schemeClr val="accent4"/>
                </a:solidFill>
              </a:rPr>
              <a:t>-to-</a:t>
            </a:r>
            <a:r>
              <a:rPr lang="vi-VN" sz="1800" dirty="0" err="1">
                <a:solidFill>
                  <a:schemeClr val="accent4"/>
                </a:solidFill>
              </a:rPr>
              <a:t>text</a:t>
            </a:r>
            <a:endParaRPr lang="en-US" sz="1800" dirty="0">
              <a:solidFill>
                <a:schemeClr val="accent4"/>
              </a:solidFill>
            </a:endParaRPr>
          </a:p>
        </p:txBody>
      </p:sp>
    </p:spTree>
    <p:extLst>
      <p:ext uri="{BB962C8B-B14F-4D97-AF65-F5344CB8AC3E}">
        <p14:creationId xmlns:p14="http://schemas.microsoft.com/office/powerpoint/2010/main" val="418546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3047501"/>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1</a:t>
            </a:r>
            <a:r>
              <a:rPr lang="en-US" sz="1800" b="1" dirty="0">
                <a:solidFill>
                  <a:srgbClr val="00B0F0"/>
                </a:solidFill>
                <a:latin typeface="+mn-lt"/>
                <a:cs typeface="Calibri" panose="020F0502020204030204" pitchFamily="34" charset="0"/>
              </a:rPr>
              <a:t>)  </a:t>
            </a:r>
            <a:r>
              <a:rPr lang="vi-VN" sz="1800" b="1" dirty="0">
                <a:solidFill>
                  <a:srgbClr val="00B0F0"/>
                </a:solidFill>
                <a:latin typeface="+mn-lt"/>
                <a:cs typeface="Calibri" panose="020F0502020204030204" pitchFamily="34" charset="0"/>
              </a:rPr>
              <a:t>Truy </a:t>
            </a:r>
            <a:r>
              <a:rPr lang="vi-VN" sz="1800" b="1" dirty="0" err="1">
                <a:solidFill>
                  <a:srgbClr val="00B0F0"/>
                </a:solidFill>
                <a:latin typeface="+mn-lt"/>
                <a:cs typeface="Calibri" panose="020F0502020204030204" pitchFamily="34" charset="0"/>
              </a:rPr>
              <a:t>xuất</a:t>
            </a:r>
            <a:r>
              <a:rPr lang="vi-VN" sz="1800" b="1" dirty="0">
                <a:solidFill>
                  <a:srgbClr val="00B0F0"/>
                </a:solidFill>
                <a:latin typeface="+mn-lt"/>
                <a:cs typeface="Calibri" panose="020F0502020204030204" pitchFamily="34" charset="0"/>
              </a:rPr>
              <a:t> thông tin (</a:t>
            </a:r>
            <a:r>
              <a:rPr lang="vi-VN" sz="1800" b="1" dirty="0" err="1">
                <a:solidFill>
                  <a:srgbClr val="00B0F0"/>
                </a:solidFill>
                <a:latin typeface="+mn-lt"/>
                <a:cs typeface="Calibri" panose="020F0502020204030204" pitchFamily="34" charset="0"/>
              </a:rPr>
              <a:t>Information</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retrieval</a:t>
            </a:r>
            <a:r>
              <a:rPr lang="vi-VN" sz="1800" b="1" dirty="0">
                <a:solidFill>
                  <a:srgbClr val="00B0F0"/>
                </a:solidFill>
                <a:latin typeface="+mn-lt"/>
                <a:cs typeface="Calibri" panose="020F0502020204030204" pitchFamily="34" charset="0"/>
              </a:rPr>
              <a:t>)</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Tìm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tài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liệu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dưới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dạng</a:t>
            </a:r>
            <a:r>
              <a:rPr lang="vi-VN" sz="1600" dirty="0">
                <a:solidFill>
                  <a:schemeClr val="accent4"/>
                </a:solidFill>
                <a:latin typeface="+mn-lt"/>
                <a:cs typeface="Calibri" panose="020F0502020204030204" pitchFamily="34" charset="0"/>
              </a:rPr>
              <a:t> không </a:t>
            </a:r>
            <a:r>
              <a:rPr lang="vi-VN" sz="1600" dirty="0" err="1">
                <a:solidFill>
                  <a:schemeClr val="accent4"/>
                </a:solidFill>
                <a:latin typeface="+mn-lt"/>
                <a:cs typeface="Calibri" panose="020F0502020204030204" pitchFamily="34" charset="0"/>
              </a:rPr>
              <a:t>có</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cấu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trúc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thường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văn </a:t>
            </a:r>
            <a:r>
              <a:rPr lang="vi-VN" sz="1600" dirty="0" err="1">
                <a:solidFill>
                  <a:schemeClr val="accent4"/>
                </a:solidFill>
                <a:latin typeface="+mn-lt"/>
                <a:cs typeface="Calibri" panose="020F0502020204030204" pitchFamily="34" charset="0"/>
              </a:rPr>
              <a:t>bản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đáp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ứng</a:t>
            </a:r>
            <a:r>
              <a:rPr lang="vi-VN" sz="1600" dirty="0">
                <a:solidFill>
                  <a:schemeClr val="accent4"/>
                </a:solidFill>
                <a:latin typeface="+mn-lt"/>
                <a:cs typeface="Calibri" panose="020F0502020204030204" pitchFamily="34" charset="0"/>
              </a:rPr>
              <a:t> nhu </a:t>
            </a:r>
            <a:r>
              <a:rPr lang="vi-VN" sz="1600" dirty="0" err="1">
                <a:solidFill>
                  <a:schemeClr val="accent4"/>
                </a:solidFill>
                <a:latin typeface="+mn-lt"/>
                <a:cs typeface="Calibri" panose="020F0502020204030204" pitchFamily="34" charset="0"/>
              </a:rPr>
              <a:t>cầu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về</a:t>
            </a:r>
            <a:r>
              <a:rPr lang="vi-VN" sz="1600" dirty="0">
                <a:solidFill>
                  <a:schemeClr val="accent4"/>
                </a:solidFill>
                <a:latin typeface="+mn-lt"/>
                <a:cs typeface="Calibri" panose="020F0502020204030204" pitchFamily="34" charset="0"/>
              </a:rPr>
              <a:t> thông tin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những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nguồn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tổng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hợp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lớn</a:t>
            </a:r>
            <a:r>
              <a:rPr lang="vi-VN" sz="1600" dirty="0">
                <a:solidFill>
                  <a:schemeClr val="accent4"/>
                </a:solidFill>
                <a:latin typeface="+mn-lt"/>
                <a:cs typeface="Calibri" panose="020F0502020204030204" pitchFamily="34" charset="0"/>
              </a:rPr>
              <a:t>. </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Cho </a:t>
            </a:r>
            <a:r>
              <a:rPr lang="vi-VN" sz="1600" dirty="0" err="1">
                <a:solidFill>
                  <a:schemeClr val="accent4"/>
                </a:solidFill>
                <a:latin typeface="+mn-lt"/>
                <a:cs typeface="Calibri" panose="020F0502020204030204" pitchFamily="34" charset="0"/>
              </a:rPr>
              <a:t>phép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tiếp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nhận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một</a:t>
            </a:r>
            <a:r>
              <a:rPr lang="vi-VN" sz="1600" dirty="0">
                <a:solidFill>
                  <a:schemeClr val="accent4"/>
                </a:solidFill>
                <a:latin typeface="+mn-lt"/>
                <a:cs typeface="Calibri" panose="020F0502020204030204" pitchFamily="34" charset="0"/>
              </a:rPr>
              <a:t> câu truy </a:t>
            </a:r>
            <a:r>
              <a:rPr lang="vi-VN" sz="1600" dirty="0" err="1">
                <a:solidFill>
                  <a:schemeClr val="accent4"/>
                </a:solidFill>
                <a:latin typeface="+mn-lt"/>
                <a:cs typeface="Calibri" panose="020F0502020204030204" pitchFamily="34" charset="0"/>
              </a:rPr>
              <a:t>vấn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dưới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dạng</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tự</a:t>
            </a:r>
            <a:r>
              <a:rPr lang="vi-VN" sz="1600" dirty="0">
                <a:solidFill>
                  <a:schemeClr val="accent4"/>
                </a:solidFill>
                <a:latin typeface="+mn-lt"/>
                <a:cs typeface="Calibri" panose="020F0502020204030204" pitchFamily="34" charset="0"/>
              </a:rPr>
              <a:t> nhiên </a:t>
            </a:r>
            <a:r>
              <a:rPr lang="vi-VN" sz="1600" dirty="0" err="1">
                <a:solidFill>
                  <a:schemeClr val="accent4"/>
                </a:solidFill>
                <a:latin typeface="+mn-lt"/>
                <a:cs typeface="Calibri" panose="020F0502020204030204" pitchFamily="34" charset="0"/>
              </a:rPr>
              <a:t>làm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đầu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vào</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cho ra </a:t>
            </a:r>
            <a:r>
              <a:rPr lang="vi-VN" sz="1600" dirty="0" err="1">
                <a:solidFill>
                  <a:schemeClr val="accent4"/>
                </a:solidFill>
                <a:latin typeface="+mn-lt"/>
                <a:cs typeface="Calibri" panose="020F0502020204030204" pitchFamily="34" charset="0"/>
              </a:rPr>
              <a:t>một</a:t>
            </a:r>
            <a:r>
              <a:rPr lang="vi-VN" sz="1600" dirty="0">
                <a:solidFill>
                  <a:schemeClr val="accent4"/>
                </a:solidFill>
                <a:latin typeface="+mn-lt"/>
                <a:cs typeface="Calibri" panose="020F0502020204030204" pitchFamily="34" charset="0"/>
              </a:rPr>
              <a:t> danh </a:t>
            </a:r>
            <a:r>
              <a:rPr lang="vi-VN" sz="1600" dirty="0" err="1">
                <a:solidFill>
                  <a:schemeClr val="accent4"/>
                </a:solidFill>
                <a:latin typeface="+mn-lt"/>
                <a:cs typeface="Calibri" panose="020F0502020204030204" pitchFamily="34" charset="0"/>
              </a:rPr>
              <a:t>sách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tài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liệu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được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sắp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xếp</a:t>
            </a:r>
            <a:r>
              <a:rPr lang="vi-VN" sz="1600" dirty="0">
                <a:solidFill>
                  <a:schemeClr val="accent4"/>
                </a:solidFill>
                <a:latin typeface="+mn-lt"/>
                <a:cs typeface="Calibri" panose="020F0502020204030204" pitchFamily="34" charset="0"/>
              </a:rPr>
              <a:t> theo </a:t>
            </a:r>
            <a:r>
              <a:rPr lang="vi-VN" sz="1600" dirty="0" err="1">
                <a:solidFill>
                  <a:schemeClr val="accent4"/>
                </a:solidFill>
                <a:latin typeface="+mn-lt"/>
                <a:cs typeface="Calibri" panose="020F0502020204030204" pitchFamily="34" charset="0"/>
              </a:rPr>
              <a:t>mức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phù</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hợp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a:t>
            </a:r>
            <a:r>
              <a:rPr lang="vi-VN" sz="1600" dirty="0">
                <a:solidFill>
                  <a:schemeClr val="accent4"/>
                </a:solidFill>
                <a:latin typeface="+mn-lt"/>
                <a:cs typeface="Calibri" panose="020F0502020204030204" pitchFamily="34" charset="0"/>
              </a:rPr>
              <a:t> như </a:t>
            </a:r>
            <a:r>
              <a:rPr lang="vi-VN" sz="1600" dirty="0" err="1">
                <a:solidFill>
                  <a:schemeClr val="accent4"/>
                </a:solidFill>
                <a:cs typeface="Calibri" panose="020F0502020204030204" pitchFamily="34" charset="0"/>
              </a:rPr>
              <a:t>các</a:t>
            </a:r>
            <a:r>
              <a:rPr lang="vi-VN" sz="1600" dirty="0">
                <a:solidFill>
                  <a:schemeClr val="accent4"/>
                </a:solidFill>
                <a:cs typeface="Calibri" panose="020F0502020204030204" pitchFamily="34" charset="0"/>
              </a:rPr>
              <a:t> công </a:t>
            </a:r>
            <a:r>
              <a:rPr lang="vi-VN" sz="1600" dirty="0" err="1">
                <a:solidFill>
                  <a:schemeClr val="accent4"/>
                </a:solidFill>
                <a:cs typeface="Calibri" panose="020F0502020204030204" pitchFamily="34" charset="0"/>
              </a:rPr>
              <a:t>cụ</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tìm</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kiếm</a:t>
            </a:r>
            <a:r>
              <a:rPr lang="vi-VN" sz="1600" dirty="0">
                <a:solidFill>
                  <a:schemeClr val="accent4"/>
                </a:solidFill>
                <a:cs typeface="Calibri" panose="020F0502020204030204" pitchFamily="34" charset="0"/>
              </a:rPr>
              <a:t> như </a:t>
            </a:r>
            <a:r>
              <a:rPr lang="vi-VN" sz="1600" dirty="0" err="1">
                <a:solidFill>
                  <a:schemeClr val="accent4"/>
                </a:solidFill>
                <a:cs typeface="Calibri" panose="020F0502020204030204" pitchFamily="34" charset="0"/>
              </a:rPr>
              <a:t>Google</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Yahoo</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hoặc</a:t>
            </a:r>
            <a:r>
              <a:rPr lang="vi-VN" sz="1600" dirty="0">
                <a:solidFill>
                  <a:schemeClr val="accent4"/>
                </a:solidFill>
                <a:cs typeface="Calibri" panose="020F0502020204030204" pitchFamily="34" charset="0"/>
              </a:rPr>
              <a:t> Bing </a:t>
            </a:r>
            <a:r>
              <a:rPr lang="vi-VN" sz="1600" dirty="0" err="1">
                <a:solidFill>
                  <a:schemeClr val="accent4"/>
                </a:solidFill>
                <a:cs typeface="Calibri" panose="020F0502020204030204" pitchFamily="34" charset="0"/>
              </a:rPr>
              <a:t>search</a:t>
            </a:r>
            <a:r>
              <a:rPr lang="vi-VN" sz="1600" dirty="0">
                <a:solidFill>
                  <a:schemeClr val="accent4"/>
                </a:solidFill>
                <a:cs typeface="Calibri" panose="020F0502020204030204" pitchFamily="34" charset="0"/>
              </a:rPr>
              <a:t>.</a:t>
            </a:r>
            <a:endParaRPr lang="vi-VN" sz="1600"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Mục</a:t>
            </a:r>
            <a:r>
              <a:rPr lang="vi-VN" sz="1600" dirty="0">
                <a:solidFill>
                  <a:schemeClr val="accent4"/>
                </a:solidFill>
                <a:latin typeface="+mn-lt"/>
                <a:cs typeface="Calibri" panose="020F0502020204030204" pitchFamily="34" charset="0"/>
              </a:rPr>
              <a:t> tiêu </a:t>
            </a: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trích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xuất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được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những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key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word</a:t>
            </a:r>
            <a:r>
              <a:rPr lang="vi-VN" sz="1600" dirty="0">
                <a:solidFill>
                  <a:schemeClr val="accent4"/>
                </a:solidFill>
                <a:latin typeface="+mn-lt"/>
                <a:cs typeface="Calibri" panose="020F0502020204030204" pitchFamily="34" charset="0"/>
              </a:rPr>
              <a:t>, thông tin liên quan </a:t>
            </a:r>
            <a:r>
              <a:rPr lang="vi-VN" sz="1600" dirty="0" err="1">
                <a:solidFill>
                  <a:schemeClr val="accent4"/>
                </a:solidFill>
                <a:latin typeface="+mn-lt"/>
                <a:cs typeface="Calibri" panose="020F0502020204030204" pitchFamily="34" charset="0"/>
              </a:rPr>
              <a:t>cần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thiết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cho </a:t>
            </a:r>
            <a:r>
              <a:rPr lang="vi-VN" sz="1600" dirty="0" err="1">
                <a:solidFill>
                  <a:schemeClr val="accent4"/>
                </a:solidFill>
                <a:latin typeface="+mn-lt"/>
                <a:cs typeface="Calibri" panose="020F0502020204030204" pitchFamily="34" charset="0"/>
              </a:rPr>
              <a:t>quá</a:t>
            </a:r>
            <a:r>
              <a:rPr lang="vi-VN" sz="1600" dirty="0">
                <a:solidFill>
                  <a:schemeClr val="accent4"/>
                </a:solidFill>
                <a:latin typeface="+mn-lt"/>
                <a:cs typeface="Calibri" panose="020F0502020204030204" pitchFamily="34" charset="0"/>
              </a:rPr>
              <a:t> trinh </a:t>
            </a:r>
            <a:r>
              <a:rPr lang="vi-VN" sz="1600" dirty="0" err="1">
                <a:solidFill>
                  <a:schemeClr val="accent4"/>
                </a:solidFill>
                <a:latin typeface="+mn-lt"/>
                <a:cs typeface="Calibri" panose="020F0502020204030204" pitchFamily="34" charset="0"/>
              </a:rPr>
              <a:t>tìm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kiếm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câu truy </a:t>
            </a:r>
            <a:r>
              <a:rPr lang="vi-VN" sz="1600" dirty="0" err="1">
                <a:solidFill>
                  <a:schemeClr val="accent4"/>
                </a:solidFill>
                <a:latin typeface="+mn-lt"/>
                <a:cs typeface="Calibri" panose="020F0502020204030204" pitchFamily="34" charset="0"/>
              </a:rPr>
              <a:t>vấn</a:t>
            </a:r>
            <a:r>
              <a:rPr lang="vi-VN" sz="1600" dirty="0">
                <a:solidFill>
                  <a:schemeClr val="accent4"/>
                </a:solidFill>
                <a:latin typeface="+mn-lt"/>
                <a:cs typeface="Calibri" panose="020F0502020204030204" pitchFamily="34" charset="0"/>
              </a:rPr>
              <a:t>.</a:t>
            </a:r>
          </a:p>
        </p:txBody>
      </p:sp>
    </p:spTree>
    <p:extLst>
      <p:ext uri="{BB962C8B-B14F-4D97-AF65-F5344CB8AC3E}">
        <p14:creationId xmlns:p14="http://schemas.microsoft.com/office/powerpoint/2010/main" val="2348135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685800" y="1352550"/>
            <a:ext cx="8229600" cy="3462486"/>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2</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Trích</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xuất</a:t>
            </a:r>
            <a:r>
              <a:rPr lang="vi-VN" sz="1800" b="1" dirty="0">
                <a:solidFill>
                  <a:srgbClr val="00B0F0"/>
                </a:solidFill>
                <a:latin typeface="+mn-lt"/>
                <a:cs typeface="Calibri" panose="020F0502020204030204" pitchFamily="34" charset="0"/>
              </a:rPr>
              <a:t> thông tin (</a:t>
            </a:r>
            <a:r>
              <a:rPr lang="vi-VN" sz="1800" b="1" dirty="0" err="1">
                <a:solidFill>
                  <a:srgbClr val="00B0F0"/>
                </a:solidFill>
                <a:latin typeface="+mn-lt"/>
                <a:cs typeface="Calibri" panose="020F0502020204030204" pitchFamily="34" charset="0"/>
              </a:rPr>
              <a:t>Information</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extraction</a:t>
            </a:r>
            <a:r>
              <a:rPr lang="vi-VN" sz="1800" b="1" dirty="0">
                <a:solidFill>
                  <a:srgbClr val="00B0F0"/>
                </a:solidFill>
                <a:latin typeface="+mn-lt"/>
                <a:cs typeface="Calibri" panose="020F0502020204030204" pitchFamily="34" charset="0"/>
              </a:rPr>
              <a:t>)</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Nhận diện một số loại thực thể được xác định trước (tên riêng, địa danh,…) hoặc tự quy định, mối quan hệ giữa các thực thể và các sự kiện trong ngôn ngữ tự nhiên.</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Trả</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về</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chính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xác</a:t>
            </a:r>
            <a:r>
              <a:rPr lang="vi-VN" sz="1600" dirty="0">
                <a:solidFill>
                  <a:schemeClr val="accent4"/>
                </a:solidFill>
                <a:latin typeface="+mn-lt"/>
                <a:cs typeface="Calibri" panose="020F0502020204030204" pitchFamily="34" charset="0"/>
              </a:rPr>
              <a:t> thông tin </a:t>
            </a:r>
            <a:r>
              <a:rPr lang="vi-VN" sz="1600" dirty="0" err="1">
                <a:solidFill>
                  <a:schemeClr val="accent4"/>
                </a:solidFill>
                <a:latin typeface="+mn-lt"/>
                <a:cs typeface="Calibri" panose="020F0502020204030204" pitchFamily="34" charset="0"/>
              </a:rPr>
              <a:t>mà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dùng</a:t>
            </a:r>
            <a:r>
              <a:rPr lang="vi-VN" sz="1600" dirty="0">
                <a:solidFill>
                  <a:schemeClr val="accent4"/>
                </a:solidFill>
                <a:latin typeface="+mn-lt"/>
                <a:cs typeface="Calibri" panose="020F0502020204030204" pitchFamily="34" charset="0"/>
              </a:rPr>
              <a:t> yêu </a:t>
            </a:r>
            <a:r>
              <a:rPr lang="vi-VN" sz="1600" dirty="0" err="1">
                <a:solidFill>
                  <a:schemeClr val="accent4"/>
                </a:solidFill>
                <a:latin typeface="+mn-lt"/>
                <a:cs typeface="Calibri" panose="020F0502020204030204" pitchFamily="34" charset="0"/>
              </a:rPr>
              <a:t>cầu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Những</a:t>
            </a:r>
            <a:r>
              <a:rPr lang="vi-VN" sz="1600" dirty="0">
                <a:solidFill>
                  <a:schemeClr val="accent4"/>
                </a:solidFill>
                <a:latin typeface="+mn-lt"/>
                <a:cs typeface="Calibri" panose="020F0502020204030204" pitchFamily="34" charset="0"/>
              </a:rPr>
              <a:t> thông tin </a:t>
            </a:r>
            <a:r>
              <a:rPr lang="vi-VN" sz="1600" dirty="0" err="1">
                <a:solidFill>
                  <a:schemeClr val="accent4"/>
                </a:solidFill>
                <a:latin typeface="+mn-lt"/>
                <a:cs typeface="Calibri" panose="020F0502020204030204" pitchFamily="34" charset="0"/>
              </a:rPr>
              <a:t>này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có</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thể</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về</a:t>
            </a:r>
            <a:r>
              <a:rPr lang="vi-VN" sz="1600" dirty="0">
                <a:solidFill>
                  <a:schemeClr val="accent4"/>
                </a:solidFill>
                <a:latin typeface="+mn-lt"/>
                <a:cs typeface="Calibri" panose="020F0502020204030204" pitchFamily="34" charset="0"/>
              </a:rPr>
              <a:t> con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địa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điểm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tổ</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chức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ngày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tháng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hoặc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thậm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chí</a:t>
            </a:r>
            <a:r>
              <a:rPr lang="vi-VN" sz="1600" dirty="0">
                <a:solidFill>
                  <a:schemeClr val="accent4"/>
                </a:solidFill>
                <a:latin typeface="+mn-lt"/>
                <a:cs typeface="Calibri" panose="020F0502020204030204" pitchFamily="34" charset="0"/>
              </a:rPr>
              <a:t> tên công ty, </a:t>
            </a:r>
            <a:r>
              <a:rPr lang="vi-VN" sz="1600" dirty="0" err="1">
                <a:solidFill>
                  <a:schemeClr val="accent4"/>
                </a:solidFill>
                <a:latin typeface="+mn-lt"/>
                <a:cs typeface="Calibri" panose="020F0502020204030204" pitchFamily="34" charset="0"/>
              </a:rPr>
              <a:t>mẫu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sản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phẩm</a:t>
            </a:r>
            <a:r>
              <a:rPr lang="vi-VN" sz="1600" dirty="0">
                <a:solidFill>
                  <a:schemeClr val="accent4"/>
                </a:solidFill>
                <a:latin typeface="+mn-lt"/>
                <a:cs typeface="Calibri" panose="020F0502020204030204" pitchFamily="34" charset="0"/>
              </a:rPr>
              <a:t> hay </a:t>
            </a:r>
            <a:r>
              <a:rPr lang="vi-VN" sz="1600" dirty="0" err="1">
                <a:solidFill>
                  <a:schemeClr val="accent4"/>
                </a:solidFill>
                <a:latin typeface="+mn-lt"/>
                <a:cs typeface="Calibri" panose="020F0502020204030204" pitchFamily="34" charset="0"/>
              </a:rPr>
              <a:t>giá</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cả</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Là kết quả của bài toán </a:t>
            </a:r>
            <a:br>
              <a:rPr lang="en-US" sz="1600" dirty="0">
                <a:solidFill>
                  <a:schemeClr val="accent4"/>
                </a:solidFill>
                <a:latin typeface="+mn-lt"/>
                <a:cs typeface="Calibri" panose="020F0502020204030204" pitchFamily="34" charset="0"/>
              </a:rPr>
            </a:br>
            <a:r>
              <a:rPr lang="en-US" sz="1600" dirty="0" err="1">
                <a:solidFill>
                  <a:schemeClr val="accent4"/>
                </a:solidFill>
                <a:latin typeface="+mn-lt"/>
                <a:cs typeface="Calibri" panose="020F0502020204030204" pitchFamily="34" charset="0"/>
              </a:rPr>
              <a:t>Nhận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diện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thực</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thể</a:t>
            </a:r>
            <a:r>
              <a:rPr lang="vi-VN" sz="1600" dirty="0">
                <a:solidFill>
                  <a:schemeClr val="accent4"/>
                </a:solidFill>
                <a:latin typeface="+mn-lt"/>
                <a:cs typeface="Calibri" panose="020F0502020204030204" pitchFamily="34" charset="0"/>
              </a:rPr>
              <a:t> </a:t>
            </a:r>
            <a:br>
              <a:rPr lang="en-US" sz="1600" dirty="0">
                <a:solidFill>
                  <a:schemeClr val="accent4"/>
                </a:solidFill>
                <a:latin typeface="+mn-lt"/>
                <a:cs typeface="Calibri" panose="020F0502020204030204" pitchFamily="34" charset="0"/>
              </a:rPr>
            </a:br>
            <a:r>
              <a:rPr lang="vi-VN" sz="1600" dirty="0">
                <a:solidFill>
                  <a:schemeClr val="accent4"/>
                </a:solidFill>
                <a:latin typeface="+mn-lt"/>
                <a:cs typeface="Calibri" panose="020F0502020204030204" pitchFamily="34" charset="0"/>
              </a:rPr>
              <a:t>(Named/Relation entity recognition)</a:t>
            </a:r>
            <a:r>
              <a:rPr lang="en-US" sz="1600" dirty="0">
                <a:solidFill>
                  <a:schemeClr val="accent4"/>
                </a:solidFill>
                <a:latin typeface="+mn-lt"/>
                <a:cs typeface="Calibri" panose="020F0502020204030204" pitchFamily="34" charset="0"/>
              </a:rPr>
              <a:t>.</a:t>
            </a:r>
            <a:endParaRPr lang="vi-VN" sz="1600" dirty="0">
              <a:solidFill>
                <a:schemeClr val="accent4"/>
              </a:solidFill>
              <a:latin typeface="+mn-lt"/>
              <a:cs typeface="Calibri" panose="020F0502020204030204" pitchFamily="34" charset="0"/>
            </a:endParaRPr>
          </a:p>
        </p:txBody>
      </p:sp>
      <p:pic>
        <p:nvPicPr>
          <p:cNvPr id="4" name="Picture 3">
            <a:extLst>
              <a:ext uri="{FF2B5EF4-FFF2-40B4-BE49-F238E27FC236}">
                <a16:creationId xmlns:a16="http://schemas.microsoft.com/office/drawing/2014/main" id="{2D7B35F4-4903-452D-9D95-BEED5AD3D76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2000" y="4095750"/>
            <a:ext cx="3886200" cy="610711"/>
          </a:xfrm>
          <a:prstGeom prst="rect">
            <a:avLst/>
          </a:prstGeom>
        </p:spPr>
      </p:pic>
    </p:spTree>
    <p:extLst>
      <p:ext uri="{BB962C8B-B14F-4D97-AF65-F5344CB8AC3E}">
        <p14:creationId xmlns:p14="http://schemas.microsoft.com/office/powerpoint/2010/main" val="3212660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a:prstGeom prst="rect">
            <a:avLst/>
          </a:prstGeo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2862835"/>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3</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Trả</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lời</a:t>
            </a:r>
            <a:r>
              <a:rPr lang="vi-VN" sz="1800" b="1" dirty="0">
                <a:solidFill>
                  <a:srgbClr val="00B0F0"/>
                </a:solidFill>
                <a:latin typeface="+mn-lt"/>
                <a:cs typeface="Calibri" panose="020F0502020204030204" pitchFamily="34" charset="0"/>
              </a:rPr>
              <a:t> câu </a:t>
            </a:r>
            <a:r>
              <a:rPr lang="vi-VN" sz="1800" b="1" dirty="0" err="1">
                <a:solidFill>
                  <a:srgbClr val="00B0F0"/>
                </a:solidFill>
                <a:latin typeface="+mn-lt"/>
                <a:cs typeface="Calibri" panose="020F0502020204030204" pitchFamily="34" charset="0"/>
              </a:rPr>
              <a:t>hỏi</a:t>
            </a:r>
            <a:r>
              <a:rPr lang="vi-VN" sz="1800" b="1" dirty="0">
                <a:solidFill>
                  <a:srgbClr val="00B0F0"/>
                </a:solidFill>
                <a:latin typeface="+mn-lt"/>
                <a:cs typeface="Calibri" panose="020F0502020204030204" pitchFamily="34" charset="0"/>
              </a:rPr>
              <a:t> (QA)</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Hiểu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và</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trả</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lời</a:t>
            </a:r>
            <a:r>
              <a:rPr lang="vi-VN" sz="1600" dirty="0">
                <a:solidFill>
                  <a:schemeClr val="accent4"/>
                </a:solidFill>
                <a:latin typeface="+mn-lt"/>
                <a:cs typeface="Calibri" panose="020F0502020204030204" pitchFamily="34" charset="0"/>
              </a:rPr>
              <a:t> câu </a:t>
            </a:r>
            <a:r>
              <a:rPr lang="vi-VN" sz="1600" dirty="0" err="1">
                <a:solidFill>
                  <a:schemeClr val="accent4"/>
                </a:solidFill>
                <a:latin typeface="+mn-lt"/>
                <a:cs typeface="Calibri" panose="020F0502020204030204" pitchFamily="34" charset="0"/>
              </a:rPr>
              <a:t>hỏi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của</a:t>
            </a:r>
            <a:r>
              <a:rPr lang="vi-VN" sz="1600" dirty="0">
                <a:solidFill>
                  <a:schemeClr val="accent4"/>
                </a:solidFill>
                <a:latin typeface="+mn-lt"/>
                <a:cs typeface="Calibri" panose="020F0502020204030204" pitchFamily="34" charset="0"/>
              </a:rPr>
              <a:t> con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dưới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dạng</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tự</a:t>
            </a:r>
            <a:r>
              <a:rPr lang="vi-VN" sz="1600" dirty="0">
                <a:solidFill>
                  <a:schemeClr val="accent4"/>
                </a:solidFill>
                <a:latin typeface="+mn-lt"/>
                <a:cs typeface="Calibri" panose="020F0502020204030204" pitchFamily="34" charset="0"/>
              </a:rPr>
              <a:t> nhiên. Bao </a:t>
            </a:r>
            <a:r>
              <a:rPr lang="vi-VN" sz="1600" dirty="0" err="1">
                <a:solidFill>
                  <a:schemeClr val="accent4"/>
                </a:solidFill>
                <a:latin typeface="+mn-lt"/>
                <a:cs typeface="Calibri" panose="020F0502020204030204" pitchFamily="34" charset="0"/>
              </a:rPr>
              <a:t>gồm</a:t>
            </a:r>
            <a:r>
              <a:rPr lang="vi-VN" sz="1600" dirty="0">
                <a:solidFill>
                  <a:schemeClr val="accent4"/>
                </a:solidFill>
                <a:latin typeface="+mn-lt"/>
                <a:cs typeface="Calibri" panose="020F0502020204030204" pitchFamily="34" charset="0"/>
              </a:rPr>
              <a:t> 2 </a:t>
            </a:r>
            <a:r>
              <a:rPr lang="vi-VN" sz="1600" dirty="0" err="1">
                <a:solidFill>
                  <a:schemeClr val="accent4"/>
                </a:solidFill>
                <a:latin typeface="+mn-lt"/>
                <a:cs typeface="Calibri" panose="020F0502020204030204" pitchFamily="34" charset="0"/>
              </a:rPr>
              <a:t>loại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chính</a:t>
            </a:r>
            <a:r>
              <a:rPr lang="vi-VN" sz="1600" dirty="0">
                <a:solidFill>
                  <a:schemeClr val="accent4"/>
                </a:solidFill>
                <a:latin typeface="+mn-lt"/>
                <a:cs typeface="Calibri" panose="020F0502020204030204" pitchFamily="34" charset="0"/>
              </a:rPr>
              <a:t>:</a:t>
            </a:r>
          </a:p>
          <a:p>
            <a:pPr marL="630238" indent="-285750">
              <a:lnSpc>
                <a:spcPct val="150000"/>
              </a:lnSpc>
              <a:buClr>
                <a:schemeClr val="accent4"/>
              </a:buClr>
              <a:buFont typeface="Wingdings" panose="05000000000000000000" pitchFamily="2" charset="2"/>
              <a:buChar char="§"/>
            </a:pPr>
            <a:r>
              <a:rPr lang="vi-VN" i="1" dirty="0" err="1">
                <a:solidFill>
                  <a:srgbClr val="00B050"/>
                </a:solidFill>
                <a:latin typeface="+mn-lt"/>
                <a:cs typeface="Calibri" panose="020F0502020204030204" pitchFamily="34" charset="0"/>
              </a:rPr>
              <a:t>Information</a:t>
            </a:r>
            <a:r>
              <a:rPr lang="vi-VN" i="1" dirty="0">
                <a:solidFill>
                  <a:srgbClr val="00B050"/>
                </a:solidFill>
                <a:latin typeface="+mn-lt"/>
                <a:cs typeface="Calibri" panose="020F0502020204030204" pitchFamily="34" charset="0"/>
              </a:rPr>
              <a:t> </a:t>
            </a:r>
            <a:r>
              <a:rPr lang="vi-VN" i="1" dirty="0" err="1">
                <a:solidFill>
                  <a:srgbClr val="00B050"/>
                </a:solidFill>
                <a:latin typeface="+mn-lt"/>
                <a:cs typeface="Calibri" panose="020F0502020204030204" pitchFamily="34" charset="0"/>
              </a:rPr>
              <a:t>retrieval-based</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Trích</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xuất</a:t>
            </a:r>
            <a:r>
              <a:rPr lang="vi-VN" dirty="0">
                <a:solidFill>
                  <a:schemeClr val="accent4"/>
                </a:solidFill>
                <a:latin typeface="+mn-lt"/>
                <a:cs typeface="Calibri" panose="020F0502020204030204" pitchFamily="34" charset="0"/>
              </a:rPr>
              <a:t> thông tin </a:t>
            </a: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đầu</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vào</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để</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tạo</a:t>
            </a:r>
            <a:r>
              <a:rPr lang="vi-VN" dirty="0">
                <a:solidFill>
                  <a:schemeClr val="accent4"/>
                </a:solidFill>
                <a:latin typeface="+mn-lt"/>
                <a:cs typeface="Calibri" panose="020F0502020204030204" pitchFamily="34" charset="0"/>
              </a:rPr>
              <a:t> truy </a:t>
            </a:r>
            <a:r>
              <a:rPr lang="vi-VN" dirty="0" err="1">
                <a:solidFill>
                  <a:schemeClr val="accent4"/>
                </a:solidFill>
                <a:latin typeface="+mn-lt"/>
                <a:cs typeface="Calibri" panose="020F0502020204030204" pitchFamily="34" charset="0"/>
              </a:rPr>
              <a:t>vấn</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đến</a:t>
            </a:r>
            <a:r>
              <a:rPr lang="vi-VN" dirty="0">
                <a:solidFill>
                  <a:schemeClr val="accent4"/>
                </a:solidFill>
                <a:latin typeface="+mn-lt"/>
                <a:cs typeface="Calibri" panose="020F0502020204030204" pitchFamily="34" charset="0"/>
              </a:rPr>
              <a:t> cơ </a:t>
            </a:r>
            <a:r>
              <a:rPr lang="vi-VN" dirty="0" err="1">
                <a:solidFill>
                  <a:schemeClr val="accent4"/>
                </a:solidFill>
                <a:latin typeface="+mn-lt"/>
                <a:cs typeface="Calibri" panose="020F0502020204030204" pitchFamily="34" charset="0"/>
              </a:rPr>
              <a:t>sở</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trí</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thức</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được</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thiết</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lập</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sẵn</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và</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chọn</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lọc</a:t>
            </a:r>
            <a:r>
              <a:rPr lang="vi-VN" dirty="0">
                <a:solidFill>
                  <a:schemeClr val="accent4"/>
                </a:solidFill>
                <a:latin typeface="+mn-lt"/>
                <a:cs typeface="Calibri" panose="020F0502020204030204" pitchFamily="34" charset="0"/>
              </a:rPr>
              <a:t> ra câu </a:t>
            </a:r>
            <a:r>
              <a:rPr lang="vi-VN" dirty="0" err="1">
                <a:solidFill>
                  <a:schemeClr val="accent4"/>
                </a:solidFill>
                <a:latin typeface="+mn-lt"/>
                <a:cs typeface="Calibri" panose="020F0502020204030204" pitchFamily="34" charset="0"/>
              </a:rPr>
              <a:t>trả</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lời</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phù</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hợp</a:t>
            </a:r>
            <a:r>
              <a:rPr lang="vi-VN" dirty="0">
                <a:solidFill>
                  <a:schemeClr val="accent4"/>
                </a:solidFill>
                <a:latin typeface="+mn-lt"/>
                <a:cs typeface="Calibri" panose="020F0502020204030204" pitchFamily="34" charset="0"/>
              </a:rPr>
              <a:t>.</a:t>
            </a:r>
          </a:p>
          <a:p>
            <a:pPr marL="630238" indent="-285750">
              <a:lnSpc>
                <a:spcPct val="150000"/>
              </a:lnSpc>
              <a:buClr>
                <a:schemeClr val="accent4"/>
              </a:buClr>
              <a:buFont typeface="Wingdings" panose="05000000000000000000" pitchFamily="2" charset="2"/>
              <a:buChar char="§"/>
            </a:pPr>
            <a:r>
              <a:rPr lang="vi-VN" i="1" dirty="0" err="1">
                <a:solidFill>
                  <a:srgbClr val="00B050"/>
                </a:solidFill>
                <a:latin typeface="+mn-lt"/>
                <a:cs typeface="Calibri" panose="020F0502020204030204" pitchFamily="34" charset="0"/>
              </a:rPr>
              <a:t>Generative-based</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Sử</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dụng</a:t>
            </a:r>
            <a:r>
              <a:rPr lang="vi-VN" dirty="0">
                <a:solidFill>
                  <a:schemeClr val="accent4"/>
                </a:solidFill>
                <a:latin typeface="+mn-lt"/>
                <a:cs typeface="Calibri" panose="020F0502020204030204" pitchFamily="34" charset="0"/>
              </a:rPr>
              <a:t> mô </a:t>
            </a:r>
            <a:r>
              <a:rPr lang="vi-VN" dirty="0" err="1">
                <a:solidFill>
                  <a:schemeClr val="accent4"/>
                </a:solidFill>
                <a:latin typeface="+mn-lt"/>
                <a:cs typeface="Calibri" panose="020F0502020204030204" pitchFamily="34" charset="0"/>
              </a:rPr>
              <a:t>hình</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máy</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học</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đã</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được</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train</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tập</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tài</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liệu</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thích</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hợp</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nhằm</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tự</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động</a:t>
            </a:r>
            <a:r>
              <a:rPr lang="vi-VN" dirty="0">
                <a:solidFill>
                  <a:schemeClr val="accent4"/>
                </a:solidFill>
                <a:latin typeface="+mn-lt"/>
                <a:cs typeface="Calibri" panose="020F0502020204030204" pitchFamily="34" charset="0"/>
              </a:rPr>
              <a:t> sinh câu </a:t>
            </a:r>
            <a:r>
              <a:rPr lang="vi-VN" dirty="0" err="1">
                <a:solidFill>
                  <a:schemeClr val="accent4"/>
                </a:solidFill>
                <a:latin typeface="+mn-lt"/>
                <a:cs typeface="Calibri" panose="020F0502020204030204" pitchFamily="34" charset="0"/>
              </a:rPr>
              <a:t>trả</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lời</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từ</a:t>
            </a:r>
            <a:r>
              <a:rPr lang="vi-VN" dirty="0">
                <a:solidFill>
                  <a:schemeClr val="accent4"/>
                </a:solidFill>
                <a:latin typeface="+mn-lt"/>
                <a:cs typeface="Calibri" panose="020F0502020204030204" pitchFamily="34" charset="0"/>
              </a:rPr>
              <a:t> thông tin </a:t>
            </a:r>
            <a:r>
              <a:rPr lang="vi-VN" dirty="0" err="1">
                <a:solidFill>
                  <a:schemeClr val="accent4"/>
                </a:solidFill>
                <a:latin typeface="+mn-lt"/>
                <a:cs typeface="Calibri" panose="020F0502020204030204" pitchFamily="34" charset="0"/>
              </a:rPr>
              <a:t>đầu</a:t>
            </a:r>
            <a:r>
              <a:rPr lang="vi-VN" dirty="0">
                <a:solidFill>
                  <a:schemeClr val="accent4"/>
                </a:solidFill>
                <a:latin typeface="+mn-lt"/>
                <a:cs typeface="Calibri" panose="020F0502020204030204" pitchFamily="34" charset="0"/>
              </a:rPr>
              <a:t> </a:t>
            </a:r>
            <a:r>
              <a:rPr lang="vi-VN" dirty="0" err="1">
                <a:solidFill>
                  <a:schemeClr val="accent4"/>
                </a:solidFill>
                <a:latin typeface="+mn-lt"/>
                <a:cs typeface="Calibri" panose="020F0502020204030204" pitchFamily="34" charset="0"/>
              </a:rPr>
              <a:t>vào</a:t>
            </a:r>
            <a:r>
              <a:rPr lang="vi-VN" dirty="0">
                <a:solidFill>
                  <a:schemeClr val="accent4"/>
                </a:solidFill>
                <a:latin typeface="+mn-lt"/>
                <a:cs typeface="Calibri" panose="020F0502020204030204" pitchFamily="34" charset="0"/>
              </a:rPr>
              <a:t>.</a:t>
            </a:r>
            <a:endParaRPr lang="vi-VN" sz="1600" dirty="0">
              <a:solidFill>
                <a:schemeClr val="accent4"/>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Được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sử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dụng</a:t>
            </a:r>
            <a:r>
              <a:rPr lang="vi-VN" sz="1600" dirty="0">
                <a:solidFill>
                  <a:schemeClr val="accent4"/>
                </a:solidFill>
                <a:latin typeface="+mn-lt"/>
                <a:cs typeface="Calibri" panose="020F0502020204030204" pitchFamily="34" charset="0"/>
              </a:rPr>
              <a:t> cho </a:t>
            </a:r>
            <a:r>
              <a:rPr lang="vi-VN" sz="1600" dirty="0" err="1">
                <a:solidFill>
                  <a:schemeClr val="accent4"/>
                </a:solidFill>
                <a:latin typeface="+mn-lt"/>
                <a:cs typeface="Calibri" panose="020F0502020204030204" pitchFamily="34" charset="0"/>
              </a:rPr>
              <a:t>các</a:t>
            </a:r>
            <a:r>
              <a:rPr lang="vi-VN" sz="1600" dirty="0">
                <a:solidFill>
                  <a:schemeClr val="accent4"/>
                </a:solidFill>
                <a:latin typeface="+mn-lt"/>
                <a:cs typeface="Calibri" panose="020F0502020204030204" pitchFamily="34" charset="0"/>
              </a:rPr>
              <a:t> trung tâm </a:t>
            </a:r>
            <a:r>
              <a:rPr lang="vi-VN" sz="1600" dirty="0" err="1">
                <a:solidFill>
                  <a:schemeClr val="accent4"/>
                </a:solidFill>
                <a:latin typeface="+mn-lt"/>
                <a:cs typeface="Calibri" panose="020F0502020204030204" pitchFamily="34" charset="0"/>
              </a:rPr>
              <a:t>hỏi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đáp</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chatbot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trợ</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ảo</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Alexa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Cortana</a:t>
            </a:r>
            <a:r>
              <a:rPr lang="vi-VN" sz="1600" dirty="0">
                <a:solidFill>
                  <a:schemeClr val="accent4"/>
                </a:solidFill>
                <a:latin typeface="+mn-lt"/>
                <a:cs typeface="Calibri" panose="020F0502020204030204" pitchFamily="34" charset="0"/>
              </a:rPr>
              <a:t>,...)</a:t>
            </a:r>
          </a:p>
        </p:txBody>
      </p:sp>
    </p:spTree>
    <p:extLst>
      <p:ext uri="{BB962C8B-B14F-4D97-AF65-F5344CB8AC3E}">
        <p14:creationId xmlns:p14="http://schemas.microsoft.com/office/powerpoint/2010/main" val="2796530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2176045"/>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4</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Tóm</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tắt</a:t>
            </a:r>
            <a:r>
              <a:rPr lang="vi-VN" sz="1800" b="1" dirty="0">
                <a:solidFill>
                  <a:srgbClr val="00B0F0"/>
                </a:solidFill>
                <a:latin typeface="+mn-lt"/>
                <a:cs typeface="Calibri" panose="020F0502020204030204" pitchFamily="34" charset="0"/>
              </a:rPr>
              <a:t> văn </a:t>
            </a:r>
            <a:r>
              <a:rPr lang="vi-VN" sz="1800" b="1" dirty="0" err="1">
                <a:solidFill>
                  <a:srgbClr val="00B0F0"/>
                </a:solidFill>
                <a:latin typeface="+mn-lt"/>
                <a:cs typeface="Calibri" panose="020F0502020204030204" pitchFamily="34" charset="0"/>
              </a:rPr>
              <a:t>bản</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tự</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động</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Tạo</a:t>
            </a:r>
            <a:r>
              <a:rPr lang="vi-VN" sz="1600" dirty="0">
                <a:solidFill>
                  <a:schemeClr val="accent4"/>
                </a:solidFill>
                <a:latin typeface="+mn-lt"/>
                <a:cs typeface="Calibri" panose="020F0502020204030204" pitchFamily="34" charset="0"/>
              </a:rPr>
              <a:t> ra </a:t>
            </a:r>
            <a:r>
              <a:rPr lang="vi-VN" sz="1600" dirty="0" err="1">
                <a:solidFill>
                  <a:schemeClr val="accent4"/>
                </a:solidFill>
                <a:latin typeface="+mn-lt"/>
                <a:cs typeface="Calibri" panose="020F0502020204030204" pitchFamily="34" charset="0"/>
              </a:rPr>
              <a:t>một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bản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tóm</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tắt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với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đủ</a:t>
            </a:r>
            <a:r>
              <a:rPr lang="vi-VN" sz="1600" dirty="0">
                <a:solidFill>
                  <a:schemeClr val="accent4"/>
                </a:solidFill>
                <a:latin typeface="+mn-lt"/>
                <a:cs typeface="Calibri" panose="020F0502020204030204" pitchFamily="34" charset="0"/>
              </a:rPr>
              <a:t> ý quan trong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văn </a:t>
            </a:r>
            <a:r>
              <a:rPr lang="vi-VN" sz="1600" dirty="0" err="1">
                <a:solidFill>
                  <a:schemeClr val="accent4"/>
                </a:solidFill>
                <a:latin typeface="+mn-lt"/>
                <a:cs typeface="Calibri" panose="020F0502020204030204" pitchFamily="34" charset="0"/>
              </a:rPr>
              <a:t>bản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gốc</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cs typeface="Calibri" panose="020F0502020204030204" pitchFamily="34" charset="0"/>
              </a:rPr>
              <a:t>Có</a:t>
            </a:r>
            <a:r>
              <a:rPr lang="vi-VN" sz="1600" dirty="0">
                <a:solidFill>
                  <a:schemeClr val="accent4"/>
                </a:solidFill>
                <a:cs typeface="Calibri" panose="020F0502020204030204" pitchFamily="34" charset="0"/>
              </a:rPr>
              <a:t> 2 phương </a:t>
            </a:r>
            <a:r>
              <a:rPr lang="vi-VN" sz="1600" dirty="0" err="1">
                <a:solidFill>
                  <a:schemeClr val="accent4"/>
                </a:solidFill>
                <a:cs typeface="Calibri" panose="020F0502020204030204" pitchFamily="34" charset="0"/>
              </a:rPr>
              <a:t>pháp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chính</a:t>
            </a:r>
            <a:r>
              <a:rPr lang="vi-VN" sz="1600" dirty="0">
                <a:solidFill>
                  <a:schemeClr val="accent4"/>
                </a:solidFill>
                <a:cs typeface="Calibri" panose="020F0502020204030204" pitchFamily="34" charset="0"/>
              </a:rPr>
              <a:t>:</a:t>
            </a:r>
          </a:p>
          <a:p>
            <a:pPr marL="630238" indent="-285750">
              <a:lnSpc>
                <a:spcPct val="150000"/>
              </a:lnSpc>
              <a:buClr>
                <a:schemeClr val="accent4"/>
              </a:buClr>
              <a:buFont typeface="Wingdings" panose="05000000000000000000" pitchFamily="2" charset="2"/>
              <a:buChar char="§"/>
            </a:pPr>
            <a:r>
              <a:rPr lang="vi-VN" dirty="0" err="1">
                <a:solidFill>
                  <a:schemeClr val="accent4"/>
                </a:solidFill>
                <a:cs typeface="Calibri" panose="020F0502020204030204" pitchFamily="34" charset="0"/>
              </a:rPr>
              <a:t>Trích</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xuất</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Extractive</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ghép</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một</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số</a:t>
            </a:r>
            <a:r>
              <a:rPr lang="vi-VN" dirty="0">
                <a:solidFill>
                  <a:schemeClr val="accent4"/>
                </a:solidFill>
                <a:cs typeface="Calibri" panose="020F0502020204030204" pitchFamily="34" charset="0"/>
              </a:rPr>
              <a:t> câu chinh trong văn </a:t>
            </a:r>
            <a:r>
              <a:rPr lang="vi-VN" dirty="0" err="1">
                <a:solidFill>
                  <a:schemeClr val="accent4"/>
                </a:solidFill>
                <a:cs typeface="Calibri" panose="020F0502020204030204" pitchFamily="34" charset="0"/>
              </a:rPr>
              <a:t>bản</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gốc</a:t>
            </a:r>
            <a:endParaRPr lang="vi-VN" dirty="0">
              <a:solidFill>
                <a:schemeClr val="accent4"/>
              </a:solidFill>
              <a:cs typeface="Calibri" panose="020F0502020204030204" pitchFamily="34" charset="0"/>
            </a:endParaRPr>
          </a:p>
          <a:p>
            <a:pPr marL="630238" indent="-285750">
              <a:lnSpc>
                <a:spcPct val="150000"/>
              </a:lnSpc>
              <a:buClr>
                <a:schemeClr val="accent4"/>
              </a:buClr>
              <a:buFont typeface="Wingdings" panose="05000000000000000000" pitchFamily="2" charset="2"/>
              <a:buChar char="§"/>
            </a:pPr>
            <a:r>
              <a:rPr lang="vi-VN" dirty="0" err="1">
                <a:solidFill>
                  <a:schemeClr val="accent4"/>
                </a:solidFill>
                <a:cs typeface="Calibri" panose="020F0502020204030204" pitchFamily="34" charset="0"/>
              </a:rPr>
              <a:t>Tóm</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lược</a:t>
            </a:r>
            <a:r>
              <a:rPr lang="vi-VN" dirty="0">
                <a:solidFill>
                  <a:schemeClr val="accent4"/>
                </a:solidFill>
                <a:cs typeface="Calibri" panose="020F0502020204030204" pitchFamily="34" charset="0"/>
              </a:rPr>
              <a:t> ý (</a:t>
            </a:r>
            <a:r>
              <a:rPr lang="vi-VN" dirty="0" err="1">
                <a:solidFill>
                  <a:schemeClr val="accent4"/>
                </a:solidFill>
                <a:cs typeface="Calibri" panose="020F0502020204030204" pitchFamily="34" charset="0"/>
              </a:rPr>
              <a:t>Abstractive</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truyền</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đạt</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những</a:t>
            </a:r>
            <a:r>
              <a:rPr lang="vi-VN" dirty="0">
                <a:solidFill>
                  <a:schemeClr val="accent4"/>
                </a:solidFill>
                <a:cs typeface="Calibri" panose="020F0502020204030204" pitchFamily="34" charset="0"/>
              </a:rPr>
              <a:t> thông tin </a:t>
            </a:r>
            <a:r>
              <a:rPr lang="vi-VN" dirty="0" err="1">
                <a:solidFill>
                  <a:schemeClr val="accent4"/>
                </a:solidFill>
                <a:cs typeface="Calibri" panose="020F0502020204030204" pitchFamily="34" charset="0"/>
              </a:rPr>
              <a:t>chính</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có</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thể</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tái</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sử</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dụng</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các</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cụm</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từ</a:t>
            </a:r>
            <a:r>
              <a:rPr lang="vi-VN" dirty="0">
                <a:solidFill>
                  <a:schemeClr val="accent4"/>
                </a:solidFill>
                <a:cs typeface="Calibri" panose="020F0502020204030204" pitchFamily="34" charset="0"/>
              </a:rPr>
              <a:t> trong văn </a:t>
            </a:r>
            <a:r>
              <a:rPr lang="vi-VN" dirty="0" err="1">
                <a:solidFill>
                  <a:schemeClr val="accent4"/>
                </a:solidFill>
                <a:cs typeface="Calibri" panose="020F0502020204030204" pitchFamily="34" charset="0"/>
              </a:rPr>
              <a:t>bản</a:t>
            </a:r>
            <a:r>
              <a:rPr lang="vi-VN" dirty="0">
                <a:solidFill>
                  <a:schemeClr val="accent4"/>
                </a:solidFill>
                <a:cs typeface="Calibri" panose="020F0502020204030204" pitchFamily="34" charset="0"/>
              </a:rPr>
              <a:t> </a:t>
            </a:r>
            <a:r>
              <a:rPr lang="vi-VN" dirty="0" err="1">
                <a:solidFill>
                  <a:schemeClr val="accent4"/>
                </a:solidFill>
                <a:cs typeface="Calibri" panose="020F0502020204030204" pitchFamily="34" charset="0"/>
              </a:rPr>
              <a:t>gốc</a:t>
            </a:r>
            <a:r>
              <a:rPr lang="vi-VN" dirty="0">
                <a:solidFill>
                  <a:schemeClr val="accent4"/>
                </a:solidFill>
                <a:cs typeface="Calibri" panose="020F0502020204030204" pitchFamily="34" charset="0"/>
              </a:rPr>
              <a:t>.</a:t>
            </a:r>
            <a:endParaRPr lang="vi-VN" sz="1600" dirty="0">
              <a:solidFill>
                <a:schemeClr val="accent4"/>
              </a:solidFill>
              <a:cs typeface="Calibri" panose="020F0502020204030204" pitchFamily="34" charset="0"/>
            </a:endParaRPr>
          </a:p>
        </p:txBody>
      </p:sp>
    </p:spTree>
    <p:extLst>
      <p:ext uri="{BB962C8B-B14F-4D97-AF65-F5344CB8AC3E}">
        <p14:creationId xmlns:p14="http://schemas.microsoft.com/office/powerpoint/2010/main" val="1317335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3047501"/>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4</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Dịch</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máy</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Machine</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Translation</a:t>
            </a:r>
            <a:r>
              <a:rPr lang="vi-VN" sz="1800" b="1" dirty="0">
                <a:solidFill>
                  <a:srgbClr val="00B0F0"/>
                </a:solidFill>
                <a:latin typeface="+mn-lt"/>
                <a:cs typeface="Calibri" panose="020F0502020204030204" pitchFamily="34" charset="0"/>
              </a:rPr>
              <a:t>)</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Sử</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dụng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máy</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tính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để</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tự</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động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hóa</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một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phần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hoặc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toàn</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bộ</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quá</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trình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dịch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từ</a:t>
            </a:r>
            <a:r>
              <a:rPr lang="vi-VN" sz="1600" dirty="0">
                <a:solidFill>
                  <a:schemeClr val="accent4"/>
                </a:solidFill>
                <a:latin typeface="+mn-lt"/>
                <a:cs typeface="Calibri" panose="020F0502020204030204" pitchFamily="34" charset="0"/>
              </a:rPr>
              <a:t>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này</a:t>
            </a:r>
            <a:r>
              <a:rPr lang="vi-VN" sz="1600" dirty="0">
                <a:solidFill>
                  <a:schemeClr val="accent4"/>
                </a:solidFill>
                <a:latin typeface="+mn-lt"/>
                <a:cs typeface="Calibri" panose="020F0502020204030204" pitchFamily="34" charset="0"/>
              </a:rPr>
              <a:t> sang ngôn </a:t>
            </a:r>
            <a:r>
              <a:rPr lang="vi-VN" sz="1600" dirty="0" err="1">
                <a:solidFill>
                  <a:schemeClr val="accent4"/>
                </a:solidFill>
                <a:latin typeface="+mn-lt"/>
                <a:cs typeface="Calibri" panose="020F0502020204030204" pitchFamily="34" charset="0"/>
              </a:rPr>
              <a:t>ngữ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khác</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cs typeface="Calibri" panose="020F0502020204030204" pitchFamily="34" charset="0"/>
              </a:rPr>
              <a:t>Có</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rất</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nhiều</a:t>
            </a:r>
            <a:r>
              <a:rPr lang="vi-VN" sz="1600" dirty="0">
                <a:solidFill>
                  <a:schemeClr val="accent4"/>
                </a:solidFill>
                <a:cs typeface="Calibri" panose="020F0502020204030204" pitchFamily="34" charset="0"/>
              </a:rPr>
              <a:t> phương </a:t>
            </a:r>
            <a:r>
              <a:rPr lang="vi-VN" sz="1600" dirty="0" err="1">
                <a:solidFill>
                  <a:schemeClr val="accent4"/>
                </a:solidFill>
                <a:cs typeface="Calibri" panose="020F0502020204030204" pitchFamily="34" charset="0"/>
              </a:rPr>
              <a:t>pháp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được</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áp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dụng</a:t>
            </a:r>
            <a:r>
              <a:rPr lang="vi-VN" sz="1600" dirty="0">
                <a:solidFill>
                  <a:schemeClr val="accent4"/>
                </a:solidFill>
                <a:cs typeface="Calibri" panose="020F0502020204030204" pitchFamily="34" charset="0"/>
              </a:rPr>
              <a:t> như </a:t>
            </a:r>
            <a:r>
              <a:rPr lang="vi-VN" sz="1600" dirty="0" err="1">
                <a:solidFill>
                  <a:schemeClr val="accent4"/>
                </a:solidFill>
                <a:cs typeface="Calibri" panose="020F0502020204030204" pitchFamily="34" charset="0"/>
              </a:rPr>
              <a:t>dựa</a:t>
            </a:r>
            <a:r>
              <a:rPr lang="vi-VN" sz="1600" dirty="0">
                <a:solidFill>
                  <a:schemeClr val="accent4"/>
                </a:solidFill>
                <a:cs typeface="Calibri" panose="020F0502020204030204" pitchFamily="34" charset="0"/>
              </a:rPr>
              <a:t> trên </a:t>
            </a:r>
            <a:r>
              <a:rPr lang="vi-VN" sz="1600" dirty="0" err="1">
                <a:solidFill>
                  <a:schemeClr val="accent4"/>
                </a:solidFill>
                <a:cs typeface="Calibri" panose="020F0502020204030204" pitchFamily="34" charset="0"/>
              </a:rPr>
              <a:t>ví</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dụ</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example-based</a:t>
            </a:r>
            <a:r>
              <a:rPr lang="vi-VN" sz="1600" dirty="0">
                <a:solidFill>
                  <a:schemeClr val="accent4"/>
                </a:solidFill>
                <a:cs typeface="Calibri" panose="020F0502020204030204" pitchFamily="34" charset="0"/>
              </a:rPr>
              <a:t>) hay </a:t>
            </a:r>
            <a:r>
              <a:rPr lang="vi-VN" sz="1600" dirty="0" err="1">
                <a:solidFill>
                  <a:schemeClr val="accent4"/>
                </a:solidFill>
                <a:cs typeface="Calibri" panose="020F0502020204030204" pitchFamily="34" charset="0"/>
              </a:rPr>
              <a:t>luật</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rule-based</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và</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dịch</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máy</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thống</a:t>
            </a:r>
            <a:r>
              <a:rPr lang="vi-VN" sz="1600" dirty="0">
                <a:solidFill>
                  <a:schemeClr val="accent4"/>
                </a:solidFill>
                <a:cs typeface="Calibri" panose="020F0502020204030204" pitchFamily="34" charset="0"/>
              </a:rPr>
              <a:t> kê (</a:t>
            </a:r>
            <a:r>
              <a:rPr lang="vi-VN" sz="1600" dirty="0" err="1">
                <a:solidFill>
                  <a:schemeClr val="accent4"/>
                </a:solidFill>
                <a:cs typeface="Calibri" panose="020F0502020204030204" pitchFamily="34" charset="0"/>
              </a:rPr>
              <a:t>statistical</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machine</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translation</a:t>
            </a:r>
            <a:r>
              <a:rPr lang="vi-VN" sz="1600" dirty="0">
                <a:solidFill>
                  <a:schemeClr val="accent4"/>
                </a:solidFill>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cs typeface="Calibri" panose="020F0502020204030204" pitchFamily="34" charset="0"/>
              </a:rPr>
              <a:t>Gần</a:t>
            </a:r>
            <a:r>
              <a:rPr lang="vi-VN" sz="1600" dirty="0">
                <a:solidFill>
                  <a:schemeClr val="accent4"/>
                </a:solidFill>
                <a:cs typeface="Calibri" panose="020F0502020204030204" pitchFamily="34" charset="0"/>
              </a:rPr>
              <a:t> đây </a:t>
            </a:r>
            <a:r>
              <a:rPr lang="vi-VN" sz="1600" dirty="0" err="1">
                <a:solidFill>
                  <a:schemeClr val="accent4"/>
                </a:solidFill>
                <a:cs typeface="Calibri" panose="020F0502020204030204" pitchFamily="34" charset="0"/>
              </a:rPr>
              <a:t>nhất</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là</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ứng</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dụng</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deep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learning</a:t>
            </a:r>
            <a:r>
              <a:rPr lang="vi-VN" sz="1600" dirty="0">
                <a:solidFill>
                  <a:schemeClr val="accent4"/>
                </a:solidFill>
                <a:cs typeface="Calibri" panose="020F0502020204030204" pitchFamily="34" charset="0"/>
              </a:rPr>
              <a:t> như mô </a:t>
            </a:r>
            <a:r>
              <a:rPr lang="vi-VN" sz="1600" dirty="0" err="1">
                <a:solidFill>
                  <a:schemeClr val="accent4"/>
                </a:solidFill>
                <a:cs typeface="Calibri" panose="020F0502020204030204" pitchFamily="34" charset="0"/>
              </a:rPr>
              <a:t>hình</a:t>
            </a:r>
            <a:r>
              <a:rPr lang="vi-VN" sz="1600" dirty="0">
                <a:solidFill>
                  <a:schemeClr val="accent4"/>
                </a:solidFill>
                <a:cs typeface="Calibri" panose="020F0502020204030204" pitchFamily="34" charset="0"/>
              </a:rPr>
              <a:t> Seq2Seq.</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cs typeface="Calibri" panose="020F0502020204030204" pitchFamily="34" charset="0"/>
              </a:rPr>
              <a:t>Được</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sử</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dụng</a:t>
            </a:r>
            <a:r>
              <a:rPr lang="vi-VN" sz="1600" dirty="0">
                <a:solidFill>
                  <a:schemeClr val="accent4"/>
                </a:solidFill>
                <a:cs typeface="Calibri" panose="020F0502020204030204" pitchFamily="34" charset="0"/>
              </a:rPr>
              <a:t> trong </a:t>
            </a:r>
            <a:r>
              <a:rPr lang="vi-VN" sz="1600" dirty="0" err="1">
                <a:solidFill>
                  <a:schemeClr val="accent4"/>
                </a:solidFill>
                <a:cs typeface="Calibri" panose="020F0502020204030204" pitchFamily="34" charset="0"/>
              </a:rPr>
              <a:t>Google</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translate</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DeepL</a:t>
            </a:r>
            <a:r>
              <a:rPr lang="vi-VN" sz="1600" dirty="0">
                <a:solidFill>
                  <a:schemeClr val="accent4"/>
                </a:solidFill>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cs typeface="Calibri" panose="020F0502020204030204" pitchFamily="34" charset="0"/>
              </a:rPr>
              <a:t>Một</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số</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khó</a:t>
            </a:r>
            <a:r>
              <a:rPr lang="vi-VN" sz="1600" dirty="0">
                <a:solidFill>
                  <a:schemeClr val="accent4"/>
                </a:solidFill>
                <a:cs typeface="Calibri" panose="020F0502020204030204" pitchFamily="34" charset="0"/>
              </a:rPr>
              <a:t> khăn: </a:t>
            </a:r>
            <a:r>
              <a:rPr lang="vi-VN" sz="1600" dirty="0" err="1">
                <a:solidFill>
                  <a:schemeClr val="accent4"/>
                </a:solidFill>
                <a:cs typeface="Calibri" panose="020F0502020204030204" pitchFamily="34" charset="0"/>
              </a:rPr>
              <a:t>khác</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biệt</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về</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ngữ</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pháp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nhập</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nhằng</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từ</a:t>
            </a:r>
            <a:r>
              <a:rPr lang="vi-VN" sz="1600" dirty="0">
                <a:solidFill>
                  <a:schemeClr val="accent4"/>
                </a:solidFill>
                <a:cs typeface="Calibri" panose="020F0502020204030204" pitchFamily="34" charset="0"/>
              </a:rPr>
              <a:t> </a:t>
            </a:r>
            <a:r>
              <a:rPr lang="vi-VN" sz="1600" dirty="0" err="1">
                <a:solidFill>
                  <a:schemeClr val="accent4"/>
                </a:solidFill>
                <a:cs typeface="Calibri" panose="020F0502020204030204" pitchFamily="34" charset="0"/>
              </a:rPr>
              <a:t>vựng</a:t>
            </a:r>
            <a:r>
              <a:rPr lang="vi-VN" sz="1600" dirty="0">
                <a:solidFill>
                  <a:schemeClr val="accent4"/>
                </a:solidFill>
                <a:cs typeface="Calibri" panose="020F0502020204030204" pitchFamily="34" charset="0"/>
              </a:rPr>
              <a:t>,…</a:t>
            </a:r>
          </a:p>
        </p:txBody>
      </p:sp>
    </p:spTree>
    <p:extLst>
      <p:ext uri="{BB962C8B-B14F-4D97-AF65-F5344CB8AC3E}">
        <p14:creationId xmlns:p14="http://schemas.microsoft.com/office/powerpoint/2010/main" val="2579210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84AA-FD6B-4B62-AD6B-D1558FEDF4C3}"/>
              </a:ext>
            </a:extLst>
          </p:cNvPr>
          <p:cNvSpPr>
            <a:spLocks noGrp="1"/>
          </p:cNvSpPr>
          <p:nvPr>
            <p:ph type="title" idx="4294967295"/>
          </p:nvPr>
        </p:nvSpPr>
        <p:spPr>
          <a:xfrm>
            <a:off x="1439863" y="509588"/>
            <a:ext cx="7704137" cy="1071562"/>
          </a:xfrm>
        </p:spPr>
        <p:txBody>
          <a:bodyPr/>
          <a:lstStyle/>
          <a:p>
            <a:r>
              <a:rPr lang="vi-VN" dirty="0">
                <a:latin typeface="+mn-lt"/>
              </a:rPr>
              <a:t>III</a:t>
            </a:r>
            <a:r>
              <a:rPr lang="en-US" dirty="0">
                <a:latin typeface="+mn-lt"/>
              </a:rPr>
              <a:t>.</a:t>
            </a:r>
            <a:r>
              <a:rPr lang="vi-VN" dirty="0">
                <a:latin typeface="+mn-lt"/>
              </a:rPr>
              <a:t> </a:t>
            </a:r>
            <a:r>
              <a:rPr lang="vi-VN" dirty="0" err="1">
                <a:latin typeface="+mn-lt"/>
              </a:rPr>
              <a:t>Ứng</a:t>
            </a:r>
            <a:r>
              <a:rPr lang="vi-VN" dirty="0">
                <a:latin typeface="+mn-lt"/>
              </a:rPr>
              <a:t> </a:t>
            </a:r>
            <a:r>
              <a:rPr lang="vi-VN" dirty="0" err="1">
                <a:latin typeface="+mn-lt"/>
              </a:rPr>
              <a:t>dụng</a:t>
            </a:r>
            <a:r>
              <a:rPr lang="vi-VN" dirty="0">
                <a:latin typeface="+mn-lt"/>
              </a:rPr>
              <a:t> </a:t>
            </a:r>
            <a:r>
              <a:rPr lang="vi-VN" dirty="0" err="1">
                <a:latin typeface="+mn-lt"/>
              </a:rPr>
              <a:t>của</a:t>
            </a:r>
            <a:r>
              <a:rPr lang="vi-VN" dirty="0">
                <a:latin typeface="+mn-lt"/>
              </a:rPr>
              <a:t> </a:t>
            </a:r>
            <a:r>
              <a:rPr lang="en-US" dirty="0">
                <a:latin typeface="+mn-lt"/>
              </a:rPr>
              <a:t>NLP</a:t>
            </a:r>
          </a:p>
        </p:txBody>
      </p:sp>
      <p:sp>
        <p:nvSpPr>
          <p:cNvPr id="3" name="TextBox 2">
            <a:extLst>
              <a:ext uri="{FF2B5EF4-FFF2-40B4-BE49-F238E27FC236}">
                <a16:creationId xmlns:a16="http://schemas.microsoft.com/office/drawing/2014/main" id="{B4F86B10-46CF-4EF8-A23C-07F5F0D607B5}"/>
              </a:ext>
            </a:extLst>
          </p:cNvPr>
          <p:cNvSpPr txBox="1"/>
          <p:nvPr/>
        </p:nvSpPr>
        <p:spPr>
          <a:xfrm>
            <a:off x="838200" y="1504950"/>
            <a:ext cx="8229600" cy="1985159"/>
          </a:xfrm>
          <a:prstGeom prst="rect">
            <a:avLst/>
          </a:prstGeom>
          <a:noFill/>
        </p:spPr>
        <p:txBody>
          <a:bodyPr wrap="square" rtlCol="0">
            <a:spAutoFit/>
          </a:bodyPr>
          <a:lstStyle/>
          <a:p>
            <a:pPr>
              <a:lnSpc>
                <a:spcPct val="150000"/>
              </a:lnSpc>
              <a:buClr>
                <a:srgbClr val="00B0F0"/>
              </a:buClr>
            </a:pPr>
            <a:r>
              <a:rPr lang="vi-VN" sz="1800" b="1" dirty="0">
                <a:solidFill>
                  <a:srgbClr val="00B0F0"/>
                </a:solidFill>
                <a:latin typeface="+mn-lt"/>
                <a:cs typeface="Calibri" panose="020F0502020204030204" pitchFamily="34" charset="0"/>
              </a:rPr>
              <a:t>5</a:t>
            </a:r>
            <a:r>
              <a:rPr lang="en-US"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Text</a:t>
            </a:r>
            <a:r>
              <a:rPr lang="vi-VN" sz="1800" b="1" dirty="0">
                <a:solidFill>
                  <a:srgbClr val="00B0F0"/>
                </a:solidFill>
                <a:latin typeface="+mn-lt"/>
                <a:cs typeface="Calibri" panose="020F0502020204030204" pitchFamily="34" charset="0"/>
              </a:rPr>
              <a:t>-to-</a:t>
            </a:r>
            <a:r>
              <a:rPr lang="vi-VN" sz="1800" b="1" dirty="0" err="1">
                <a:solidFill>
                  <a:srgbClr val="00B0F0"/>
                </a:solidFill>
                <a:latin typeface="+mn-lt"/>
                <a:cs typeface="Calibri" panose="020F0502020204030204" pitchFamily="34" charset="0"/>
              </a:rPr>
              <a:t>speech</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và</a:t>
            </a:r>
            <a:r>
              <a:rPr lang="vi-VN" sz="1800" b="1" dirty="0">
                <a:solidFill>
                  <a:srgbClr val="00B0F0"/>
                </a:solidFill>
                <a:latin typeface="+mn-lt"/>
                <a:cs typeface="Calibri" panose="020F0502020204030204" pitchFamily="34" charset="0"/>
              </a:rPr>
              <a:t> </a:t>
            </a:r>
            <a:r>
              <a:rPr lang="vi-VN" sz="1800" b="1" dirty="0" err="1">
                <a:solidFill>
                  <a:srgbClr val="00B0F0"/>
                </a:solidFill>
                <a:latin typeface="+mn-lt"/>
                <a:cs typeface="Calibri" panose="020F0502020204030204" pitchFamily="34" charset="0"/>
              </a:rPr>
              <a:t>Speech</a:t>
            </a:r>
            <a:r>
              <a:rPr lang="vi-VN" sz="1800" b="1" dirty="0">
                <a:solidFill>
                  <a:srgbClr val="00B0F0"/>
                </a:solidFill>
                <a:latin typeface="+mn-lt"/>
                <a:cs typeface="Calibri" panose="020F0502020204030204" pitchFamily="34" charset="0"/>
              </a:rPr>
              <a:t>-to-</a:t>
            </a:r>
            <a:r>
              <a:rPr lang="vi-VN" sz="1800" b="1" dirty="0" err="1">
                <a:solidFill>
                  <a:srgbClr val="00B0F0"/>
                </a:solidFill>
                <a:latin typeface="+mn-lt"/>
                <a:cs typeface="Calibri" panose="020F0502020204030204" pitchFamily="34" charset="0"/>
              </a:rPr>
              <a:t>text</a:t>
            </a:r>
            <a:endParaRPr lang="en-US" sz="1800" b="1" dirty="0">
              <a:solidFill>
                <a:srgbClr val="00B0F0"/>
              </a:solidFill>
              <a:latin typeface="+mn-lt"/>
              <a:cs typeface="Calibri" panose="020F0502020204030204" pitchFamily="34" charset="0"/>
            </a:endParaRPr>
          </a:p>
          <a:p>
            <a:pPr marL="285750" indent="-285750">
              <a:lnSpc>
                <a:spcPct val="150000"/>
              </a:lnSpc>
              <a:buClr>
                <a:schemeClr val="accent4"/>
              </a:buClr>
              <a:buFont typeface="Wingdings" panose="05000000000000000000" pitchFamily="2" charset="2"/>
              <a:buChar char="Ø"/>
            </a:pPr>
            <a:r>
              <a:rPr lang="vi-VN" sz="1600" dirty="0">
                <a:solidFill>
                  <a:schemeClr val="accent4"/>
                </a:solidFill>
                <a:latin typeface="+mn-lt"/>
                <a:cs typeface="Calibri" panose="020F0502020204030204" pitchFamily="34" charset="0"/>
              </a:rPr>
              <a:t>ToS: Phân tích các đặc trưng ngôn ngữ, dấu câu, ngữ cảnh và cảm xúc trong dữ liệu text để tổng hợp thành giọng nói với ngữ điệu phù hợp, tự nhiên</a:t>
            </a:r>
            <a:r>
              <a:rPr lang="en-US" sz="1600" dirty="0">
                <a:solidFill>
                  <a:schemeClr val="accent4"/>
                </a:solidFill>
                <a:latin typeface="+mn-lt"/>
                <a:cs typeface="Calibri" panose="020F0502020204030204" pitchFamily="34" charset="0"/>
              </a:rPr>
              <a:t> </a:t>
            </a:r>
            <a:r>
              <a:rPr lang="en-US" sz="1600" dirty="0" err="1">
                <a:solidFill>
                  <a:schemeClr val="accent4"/>
                </a:solidFill>
                <a:latin typeface="+mn-lt"/>
                <a:cs typeface="Calibri" panose="020F0502020204030204" pitchFamily="34" charset="0"/>
              </a:rPr>
              <a:t>nhất</a:t>
            </a:r>
            <a:r>
              <a:rPr lang="vi-VN" sz="1600" dirty="0">
                <a:solidFill>
                  <a:schemeClr val="accent4"/>
                </a:solidFill>
                <a:latin typeface="+mn-lt"/>
                <a:cs typeface="Calibri" panose="020F0502020204030204" pitchFamily="34" charset="0"/>
              </a:rPr>
              <a:t>.</a:t>
            </a:r>
          </a:p>
          <a:p>
            <a:pPr marL="285750" indent="-285750">
              <a:lnSpc>
                <a:spcPct val="150000"/>
              </a:lnSpc>
              <a:buClr>
                <a:schemeClr val="accent4"/>
              </a:buClr>
              <a:buFont typeface="Wingdings" panose="05000000000000000000" pitchFamily="2" charset="2"/>
              <a:buChar char="Ø"/>
            </a:pPr>
            <a:r>
              <a:rPr lang="vi-VN" sz="1600" dirty="0" err="1">
                <a:solidFill>
                  <a:schemeClr val="accent4"/>
                </a:solidFill>
                <a:latin typeface="+mn-lt"/>
                <a:cs typeface="Calibri" panose="020F0502020204030204" pitchFamily="34" charset="0"/>
              </a:rPr>
              <a:t>SoT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Trích</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xuất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đặc</a:t>
            </a:r>
            <a:r>
              <a:rPr lang="vi-VN" sz="1600" dirty="0">
                <a:solidFill>
                  <a:schemeClr val="accent4"/>
                </a:solidFill>
                <a:latin typeface="+mn-lt"/>
                <a:cs typeface="Calibri" panose="020F0502020204030204" pitchFamily="34" charset="0"/>
              </a:rPr>
              <a:t> trưng âm thanh </a:t>
            </a:r>
            <a:r>
              <a:rPr lang="vi-VN" sz="1600" dirty="0" err="1">
                <a:solidFill>
                  <a:schemeClr val="accent4"/>
                </a:solidFill>
                <a:latin typeface="+mn-lt"/>
                <a:cs typeface="Calibri" panose="020F0502020204030204" pitchFamily="34" charset="0"/>
              </a:rPr>
              <a:t>để</a:t>
            </a:r>
            <a:r>
              <a:rPr lang="vi-VN" sz="1600" dirty="0">
                <a:solidFill>
                  <a:schemeClr val="accent4"/>
                </a:solidFill>
                <a:latin typeface="+mn-lt"/>
                <a:cs typeface="Calibri" panose="020F0502020204030204" pitchFamily="34" charset="0"/>
              </a:rPr>
              <a:t> phân </a:t>
            </a:r>
            <a:r>
              <a:rPr lang="vi-VN" sz="1600" dirty="0" err="1">
                <a:solidFill>
                  <a:schemeClr val="accent4"/>
                </a:solidFill>
                <a:latin typeface="+mn-lt"/>
                <a:cs typeface="Calibri" panose="020F0502020204030204" pitchFamily="34" charset="0"/>
              </a:rPr>
              <a:t>biệt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người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nói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khoảng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ngắt</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quãng</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loại</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bỏ</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tạp</a:t>
            </a:r>
            <a:r>
              <a:rPr lang="vi-VN" sz="1600" dirty="0">
                <a:solidFill>
                  <a:schemeClr val="accent4"/>
                </a:solidFill>
                <a:latin typeface="+mn-lt"/>
                <a:cs typeface="Calibri" panose="020F0502020204030204" pitchFamily="34" charset="0"/>
              </a:rPr>
              <a:t> âm </a:t>
            </a:r>
            <a:r>
              <a:rPr lang="vi-VN" sz="1600" dirty="0" err="1">
                <a:solidFill>
                  <a:schemeClr val="accent4"/>
                </a:solidFill>
                <a:latin typeface="+mn-lt"/>
                <a:cs typeface="Calibri" panose="020F0502020204030204" pitchFamily="34" charset="0"/>
              </a:rPr>
              <a:t>để</a:t>
            </a:r>
            <a:r>
              <a:rPr lang="vi-VN" sz="1600" dirty="0">
                <a:solidFill>
                  <a:schemeClr val="accent4"/>
                </a:solidFill>
                <a:latin typeface="+mn-lt"/>
                <a:cs typeface="Calibri" panose="020F0502020204030204" pitchFamily="34" charset="0"/>
              </a:rPr>
              <a:t> cho ra </a:t>
            </a:r>
            <a:r>
              <a:rPr lang="vi-VN" sz="1600" dirty="0" err="1">
                <a:solidFill>
                  <a:schemeClr val="accent4"/>
                </a:solidFill>
                <a:latin typeface="+mn-lt"/>
                <a:cs typeface="Calibri" panose="020F0502020204030204" pitchFamily="34" charset="0"/>
              </a:rPr>
              <a:t>đầu</a:t>
            </a:r>
            <a:r>
              <a:rPr lang="vi-VN" sz="1600" dirty="0">
                <a:solidFill>
                  <a:schemeClr val="accent4"/>
                </a:solidFill>
                <a:latin typeface="+mn-lt"/>
                <a:cs typeface="Calibri" panose="020F0502020204030204" pitchFamily="34" charset="0"/>
              </a:rPr>
              <a:t> ra </a:t>
            </a:r>
            <a:r>
              <a:rPr lang="vi-VN" sz="1600" dirty="0" err="1">
                <a:solidFill>
                  <a:schemeClr val="accent4"/>
                </a:solidFill>
                <a:latin typeface="+mn-lt"/>
                <a:cs typeface="Calibri" panose="020F0502020204030204" pitchFamily="34" charset="0"/>
              </a:rPr>
              <a:t>dữ</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liệu</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text</a:t>
            </a:r>
            <a:r>
              <a:rPr lang="vi-VN" sz="1600" dirty="0">
                <a:solidFill>
                  <a:schemeClr val="accent4"/>
                </a:solidFill>
                <a:latin typeface="+mn-lt"/>
                <a:cs typeface="Calibri" panose="020F0502020204030204" pitchFamily="34" charset="0"/>
              </a:rPr>
              <a:t> chinh </a:t>
            </a:r>
            <a:r>
              <a:rPr lang="vi-VN" sz="1600" dirty="0" err="1">
                <a:solidFill>
                  <a:schemeClr val="accent4"/>
                </a:solidFill>
                <a:latin typeface="+mn-lt"/>
                <a:cs typeface="Calibri" panose="020F0502020204030204" pitchFamily="34" charset="0"/>
              </a:rPr>
              <a:t>xác</a:t>
            </a:r>
            <a:r>
              <a:rPr lang="vi-VN" sz="1600" dirty="0">
                <a:solidFill>
                  <a:schemeClr val="accent4"/>
                </a:solidFill>
                <a:latin typeface="+mn-lt"/>
                <a:cs typeface="Calibri" panose="020F0502020204030204" pitchFamily="34" charset="0"/>
              </a:rPr>
              <a:t> </a:t>
            </a:r>
            <a:r>
              <a:rPr lang="vi-VN" sz="1600" dirty="0" err="1">
                <a:solidFill>
                  <a:schemeClr val="accent4"/>
                </a:solidFill>
                <a:latin typeface="+mn-lt"/>
                <a:cs typeface="Calibri" panose="020F0502020204030204" pitchFamily="34" charset="0"/>
              </a:rPr>
              <a:t>nhất</a:t>
            </a:r>
            <a:r>
              <a:rPr lang="vi-VN" sz="1600" dirty="0">
                <a:solidFill>
                  <a:schemeClr val="accent4"/>
                </a:solidFill>
                <a:latin typeface="+mn-lt"/>
                <a:cs typeface="Calibri" panose="020F0502020204030204" pitchFamily="34" charset="0"/>
              </a:rPr>
              <a:t>.</a:t>
            </a:r>
            <a:endParaRPr lang="vi-VN" sz="1600" dirty="0">
              <a:solidFill>
                <a:schemeClr val="accent4"/>
              </a:solidFill>
              <a:cs typeface="Calibri" panose="020F0502020204030204" pitchFamily="34" charset="0"/>
            </a:endParaRPr>
          </a:p>
        </p:txBody>
      </p:sp>
    </p:spTree>
    <p:extLst>
      <p:ext uri="{BB962C8B-B14F-4D97-AF65-F5344CB8AC3E}">
        <p14:creationId xmlns:p14="http://schemas.microsoft.com/office/powerpoint/2010/main" val="1629988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t>OTHERS</a:t>
            </a:r>
            <a:endParaRPr sz="5000" dirty="0"/>
          </a:p>
        </p:txBody>
      </p:sp>
      <p:sp>
        <p:nvSpPr>
          <p:cNvPr id="175" name="Google Shape;175;p30"/>
          <p:cNvSpPr txBox="1">
            <a:spLocks noGrp="1"/>
          </p:cNvSpPr>
          <p:nvPr>
            <p:ph type="subTitle" idx="1"/>
          </p:nvPr>
        </p:nvSpPr>
        <p:spPr>
          <a:xfrm>
            <a:off x="4917750" y="3290550"/>
            <a:ext cx="37690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j-lt"/>
              </a:rPr>
              <a:t>Nội</a:t>
            </a:r>
            <a:r>
              <a:rPr lang="en-US" dirty="0">
                <a:latin typeface="+mj-lt"/>
              </a:rPr>
              <a:t> dung </a:t>
            </a:r>
            <a:r>
              <a:rPr lang="en-US" dirty="0" err="1">
                <a:latin typeface="+mj-lt"/>
              </a:rPr>
              <a:t>trình</a:t>
            </a:r>
            <a:r>
              <a:rPr lang="en-US" dirty="0">
                <a:latin typeface="+mj-lt"/>
              </a:rPr>
              <a:t> </a:t>
            </a:r>
            <a:r>
              <a:rPr lang="en-US" dirty="0" err="1">
                <a:latin typeface="+mj-lt"/>
              </a:rPr>
              <a:t>bày</a:t>
            </a:r>
            <a:r>
              <a:rPr lang="en-US" dirty="0">
                <a:latin typeface="+mj-lt"/>
              </a:rPr>
              <a:t>:</a:t>
            </a:r>
          </a:p>
          <a:p>
            <a:pPr marL="0" lvl="0" indent="0" algn="l" rtl="0">
              <a:spcBef>
                <a:spcPts val="0"/>
              </a:spcBef>
              <a:spcAft>
                <a:spcPts val="0"/>
              </a:spcAft>
              <a:buNone/>
            </a:pPr>
            <a:r>
              <a:rPr lang="en-US" dirty="0">
                <a:latin typeface="+mj-lt"/>
              </a:rPr>
              <a:t>Forecasting, Predictive </a:t>
            </a:r>
            <a:r>
              <a:rPr lang="en-US" dirty="0" err="1">
                <a:latin typeface="+mj-lt"/>
              </a:rPr>
              <a:t>Maintanance</a:t>
            </a:r>
            <a:r>
              <a:rPr lang="en-US" dirty="0">
                <a:latin typeface="+mj-lt"/>
              </a:rPr>
              <a:t>, </a:t>
            </a:r>
            <a:r>
              <a:rPr lang="en-US" dirty="0" err="1">
                <a:latin typeface="+mj-lt"/>
              </a:rPr>
              <a:t>MLaaS</a:t>
            </a:r>
            <a:endParaRPr dirty="0">
              <a:latin typeface="+mj-lt"/>
            </a:endParaRPr>
          </a:p>
        </p:txBody>
      </p:sp>
      <p:sp>
        <p:nvSpPr>
          <p:cNvPr id="176" name="Google Shape;176;p30"/>
          <p:cNvSpPr txBox="1">
            <a:spLocks noGrp="1"/>
          </p:cNvSpPr>
          <p:nvPr>
            <p:ph type="title" idx="2"/>
          </p:nvPr>
        </p:nvSpPr>
        <p:spPr>
          <a:xfrm>
            <a:off x="4849170" y="1001125"/>
            <a:ext cx="223743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ARTIFICIAL INTELLIGENCE</a:t>
            </a:r>
          </a:p>
        </p:txBody>
      </p:sp>
      <p:graphicFrame>
        <p:nvGraphicFramePr>
          <p:cNvPr id="5" name="Diagram 4"/>
          <p:cNvGraphicFramePr/>
          <p:nvPr/>
        </p:nvGraphicFramePr>
        <p:xfrm>
          <a:off x="457200" y="895350"/>
          <a:ext cx="8382000" cy="424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5273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FORECASTING</a:t>
            </a:r>
            <a:endParaRPr dirty="0"/>
          </a:p>
        </p:txBody>
      </p:sp>
    </p:spTree>
    <p:extLst>
      <p:ext uri="{BB962C8B-B14F-4D97-AF65-F5344CB8AC3E}">
        <p14:creationId xmlns:p14="http://schemas.microsoft.com/office/powerpoint/2010/main" val="3342051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62" name="Google Shape;1762;p45"/>
          <p:cNvSpPr txBox="1">
            <a:spLocks noGrp="1"/>
          </p:cNvSpPr>
          <p:nvPr>
            <p:ph type="subTitle" idx="4294967295"/>
          </p:nvPr>
        </p:nvSpPr>
        <p:spPr>
          <a:xfrm>
            <a:off x="914400" y="1047750"/>
            <a:ext cx="7315200" cy="3581400"/>
          </a:xfrm>
          <a:prstGeom prst="rect">
            <a:avLst/>
          </a:prstGeom>
        </p:spPr>
        <p:txBody>
          <a:bodyPr spcFirstLastPara="1" wrap="square" lIns="91425" tIns="274300" rIns="91425" bIns="91425" anchor="t" anchorCtr="0">
            <a:noAutofit/>
          </a:bodyPr>
          <a:lstStyle/>
          <a:p>
            <a:pPr marL="285750" indent="-285750">
              <a:lnSpc>
                <a:spcPct val="100000"/>
              </a:lnSpc>
              <a:spcAft>
                <a:spcPts val="1600"/>
              </a:spcAft>
            </a:pPr>
            <a:r>
              <a:rPr lang="en-US" sz="1600" dirty="0" err="1">
                <a:latin typeface="+mj-lt"/>
              </a:rPr>
              <a:t>Là</a:t>
            </a:r>
            <a:r>
              <a:rPr lang="en-US" sz="1600" dirty="0">
                <a:latin typeface="+mj-lt"/>
              </a:rPr>
              <a:t> </a:t>
            </a:r>
            <a:r>
              <a:rPr lang="en-US" sz="1600" dirty="0" err="1">
                <a:latin typeface="+mj-lt"/>
              </a:rPr>
              <a:t>một</a:t>
            </a:r>
            <a:r>
              <a:rPr lang="en-US" sz="1600" dirty="0">
                <a:latin typeface="+mj-lt"/>
              </a:rPr>
              <a:t> </a:t>
            </a:r>
            <a:r>
              <a:rPr lang="en-US" sz="1600" dirty="0" err="1">
                <a:latin typeface="+mj-lt"/>
              </a:rPr>
              <a:t>lĩnh</a:t>
            </a:r>
            <a:r>
              <a:rPr lang="en-US" sz="1600" dirty="0">
                <a:latin typeface="+mj-lt"/>
              </a:rPr>
              <a:t> </a:t>
            </a:r>
            <a:r>
              <a:rPr lang="en-US" sz="1600" dirty="0" err="1">
                <a:latin typeface="+mj-lt"/>
              </a:rPr>
              <a:t>vực</a:t>
            </a:r>
            <a:r>
              <a:rPr lang="en-US" sz="1600" dirty="0">
                <a:latin typeface="+mj-lt"/>
              </a:rPr>
              <a:t> </a:t>
            </a:r>
            <a:r>
              <a:rPr lang="en-US" sz="1600" dirty="0" err="1">
                <a:latin typeface="+mj-lt"/>
              </a:rPr>
              <a:t>trong</a:t>
            </a:r>
            <a:r>
              <a:rPr lang="en-US" sz="1600" dirty="0">
                <a:latin typeface="+mj-lt"/>
              </a:rPr>
              <a:t> </a:t>
            </a:r>
            <a:r>
              <a:rPr lang="vi-VN" sz="1600" dirty="0">
                <a:latin typeface="+mn-lt"/>
              </a:rPr>
              <a:t>Artificial Intelligence và Computer Science</a:t>
            </a:r>
            <a:r>
              <a:rPr lang="en-US" sz="1600" dirty="0">
                <a:latin typeface="+mn-lt"/>
              </a:rPr>
              <a:t> </a:t>
            </a:r>
            <a:r>
              <a:rPr lang="en-US" sz="1600" dirty="0" err="1">
                <a:latin typeface="+mj-lt"/>
              </a:rPr>
              <a:t>giúp</a:t>
            </a:r>
            <a:r>
              <a:rPr lang="en-US" sz="1600" dirty="0">
                <a:latin typeface="+mj-lt"/>
              </a:rPr>
              <a:t> </a:t>
            </a:r>
            <a:r>
              <a:rPr lang="en-US" sz="1600" dirty="0" err="1">
                <a:latin typeface="+mj-lt"/>
              </a:rPr>
              <a:t>dự</a:t>
            </a:r>
            <a:r>
              <a:rPr lang="en-US" sz="1600" dirty="0">
                <a:latin typeface="+mj-lt"/>
              </a:rPr>
              <a:t> </a:t>
            </a:r>
            <a:r>
              <a:rPr lang="en-US" sz="1600" dirty="0" err="1">
                <a:latin typeface="+mj-lt"/>
              </a:rPr>
              <a:t>đoán</a:t>
            </a:r>
            <a:r>
              <a:rPr lang="en-US" sz="1600" dirty="0">
                <a:latin typeface="+mj-lt"/>
              </a:rPr>
              <a:t> </a:t>
            </a:r>
            <a:r>
              <a:rPr lang="en-US" sz="1600" dirty="0" err="1">
                <a:latin typeface="+mj-lt"/>
              </a:rPr>
              <a:t>các</a:t>
            </a:r>
            <a:r>
              <a:rPr lang="en-US" sz="1600" dirty="0">
                <a:latin typeface="+mj-lt"/>
              </a:rPr>
              <a:t> </a:t>
            </a:r>
            <a:r>
              <a:rPr lang="en-US" sz="1600" dirty="0" err="1">
                <a:latin typeface="+mj-lt"/>
              </a:rPr>
              <a:t>sự</a:t>
            </a:r>
            <a:r>
              <a:rPr lang="en-US" sz="1600" dirty="0">
                <a:latin typeface="+mj-lt"/>
              </a:rPr>
              <a:t> </a:t>
            </a:r>
            <a:r>
              <a:rPr lang="en-US" sz="1600" dirty="0" err="1">
                <a:latin typeface="+mj-lt"/>
              </a:rPr>
              <a:t>kiện</a:t>
            </a:r>
            <a:r>
              <a:rPr lang="en-US" sz="1600" dirty="0">
                <a:latin typeface="+mj-lt"/>
              </a:rPr>
              <a:t> </a:t>
            </a:r>
            <a:r>
              <a:rPr lang="en-US" sz="1600" dirty="0" err="1">
                <a:latin typeface="+mj-lt"/>
              </a:rPr>
              <a:t>sẽ</a:t>
            </a:r>
            <a:r>
              <a:rPr lang="en-US" sz="1600" dirty="0">
                <a:latin typeface="+mj-lt"/>
              </a:rPr>
              <a:t> </a:t>
            </a:r>
            <a:r>
              <a:rPr lang="en-US" sz="1600" dirty="0" err="1">
                <a:latin typeface="+mj-lt"/>
              </a:rPr>
              <a:t>diễn</a:t>
            </a:r>
            <a:r>
              <a:rPr lang="en-US" sz="1600" dirty="0">
                <a:latin typeface="+mj-lt"/>
              </a:rPr>
              <a:t> ra </a:t>
            </a:r>
            <a:r>
              <a:rPr lang="en-US" sz="1600" dirty="0" err="1">
                <a:latin typeface="+mj-lt"/>
              </a:rPr>
              <a:t>trong</a:t>
            </a:r>
            <a:r>
              <a:rPr lang="en-US" sz="1600" dirty="0">
                <a:latin typeface="+mj-lt"/>
              </a:rPr>
              <a:t> </a:t>
            </a:r>
            <a:r>
              <a:rPr lang="en-US" sz="1600" dirty="0" err="1">
                <a:latin typeface="+mj-lt"/>
              </a:rPr>
              <a:t>tương</a:t>
            </a:r>
            <a:r>
              <a:rPr lang="en-US" sz="1600" dirty="0">
                <a:latin typeface="+mj-lt"/>
              </a:rPr>
              <a:t> </a:t>
            </a:r>
            <a:r>
              <a:rPr lang="en-US" sz="1600" dirty="0" err="1">
                <a:latin typeface="+mj-lt"/>
              </a:rPr>
              <a:t>lai</a:t>
            </a:r>
            <a:r>
              <a:rPr lang="en-US" sz="1600" dirty="0">
                <a:latin typeface="+mj-lt"/>
              </a:rPr>
              <a:t> </a:t>
            </a:r>
            <a:r>
              <a:rPr lang="en-US" sz="1600" dirty="0" err="1">
                <a:latin typeface="+mj-lt"/>
              </a:rPr>
              <a:t>thông</a:t>
            </a:r>
            <a:r>
              <a:rPr lang="en-US" sz="1600" dirty="0">
                <a:latin typeface="+mj-lt"/>
              </a:rPr>
              <a:t> qua </a:t>
            </a:r>
            <a:r>
              <a:rPr lang="en-US" sz="1600" dirty="0" err="1">
                <a:latin typeface="+mj-lt"/>
              </a:rPr>
              <a:t>những</a:t>
            </a:r>
            <a:r>
              <a:rPr lang="en-US" sz="1600" dirty="0">
                <a:latin typeface="+mj-lt"/>
              </a:rPr>
              <a:t> </a:t>
            </a:r>
            <a:r>
              <a:rPr lang="en-US" sz="1600" dirty="0" err="1">
                <a:latin typeface="+mj-lt"/>
              </a:rPr>
              <a:t>dữ</a:t>
            </a:r>
            <a:r>
              <a:rPr lang="en-US" sz="1600" dirty="0">
                <a:latin typeface="+mj-lt"/>
              </a:rPr>
              <a:t> </a:t>
            </a:r>
            <a:r>
              <a:rPr lang="en-US" sz="1600" dirty="0" err="1">
                <a:latin typeface="+mj-lt"/>
              </a:rPr>
              <a:t>liệu</a:t>
            </a:r>
            <a:r>
              <a:rPr lang="en-US" sz="1600" dirty="0">
                <a:latin typeface="+mj-lt"/>
              </a:rPr>
              <a:t> </a:t>
            </a:r>
            <a:r>
              <a:rPr lang="en-US" sz="1600" dirty="0" err="1">
                <a:latin typeface="+mj-lt"/>
              </a:rPr>
              <a:t>đã</a:t>
            </a:r>
            <a:r>
              <a:rPr lang="en-US" sz="1600" dirty="0">
                <a:latin typeface="+mj-lt"/>
              </a:rPr>
              <a:t> </a:t>
            </a:r>
            <a:r>
              <a:rPr lang="en-US" sz="1600" dirty="0" err="1">
                <a:latin typeface="+mj-lt"/>
              </a:rPr>
              <a:t>có</a:t>
            </a:r>
            <a:r>
              <a:rPr lang="en-US" sz="1600" dirty="0">
                <a:latin typeface="+mj-lt"/>
              </a:rPr>
              <a:t>.</a:t>
            </a:r>
          </a:p>
          <a:p>
            <a:pPr marL="285750" indent="-285750">
              <a:lnSpc>
                <a:spcPct val="100000"/>
              </a:lnSpc>
              <a:spcAft>
                <a:spcPts val="1600"/>
              </a:spcAft>
            </a:pPr>
            <a:r>
              <a:rPr lang="en-US" sz="1600" dirty="0" err="1">
                <a:latin typeface="+mj-lt"/>
              </a:rPr>
              <a:t>Đó</a:t>
            </a:r>
            <a:r>
              <a:rPr lang="en-US" sz="1600" dirty="0">
                <a:latin typeface="+mj-lt"/>
              </a:rPr>
              <a:t> </a:t>
            </a:r>
            <a:r>
              <a:rPr lang="en-US" sz="1600" dirty="0" err="1">
                <a:latin typeface="+mj-lt"/>
              </a:rPr>
              <a:t>là</a:t>
            </a:r>
            <a:r>
              <a:rPr lang="en-US" sz="1600" dirty="0">
                <a:latin typeface="+mj-lt"/>
              </a:rPr>
              <a:t> </a:t>
            </a:r>
            <a:r>
              <a:rPr lang="en-US" sz="1600" dirty="0" err="1">
                <a:latin typeface="+mj-lt"/>
              </a:rPr>
              <a:t>một</a:t>
            </a:r>
            <a:r>
              <a:rPr lang="en-US" sz="1600" dirty="0">
                <a:latin typeface="+mj-lt"/>
              </a:rPr>
              <a:t> </a:t>
            </a:r>
            <a:r>
              <a:rPr lang="en-US" sz="1600" dirty="0" err="1">
                <a:latin typeface="+mj-lt"/>
              </a:rPr>
              <a:t>mô</a:t>
            </a:r>
            <a:r>
              <a:rPr lang="en-US" sz="1600" dirty="0">
                <a:latin typeface="+mj-lt"/>
              </a:rPr>
              <a:t> </a:t>
            </a:r>
            <a:r>
              <a:rPr lang="en-US" sz="1600" dirty="0" err="1">
                <a:latin typeface="+mj-lt"/>
              </a:rPr>
              <a:t>hình</a:t>
            </a:r>
            <a:r>
              <a:rPr lang="en-US" sz="1600" dirty="0">
                <a:latin typeface="+mj-lt"/>
              </a:rPr>
              <a:t> </a:t>
            </a:r>
            <a:r>
              <a:rPr lang="en-US" sz="1600" dirty="0" err="1">
                <a:latin typeface="+mj-lt"/>
              </a:rPr>
              <a:t>toán</a:t>
            </a:r>
            <a:r>
              <a:rPr lang="en-US" sz="1600" dirty="0">
                <a:latin typeface="+mj-lt"/>
              </a:rPr>
              <a:t> </a:t>
            </a:r>
            <a:r>
              <a:rPr lang="en-US" sz="1600" dirty="0" err="1">
                <a:latin typeface="+mj-lt"/>
              </a:rPr>
              <a:t>học</a:t>
            </a:r>
            <a:r>
              <a:rPr lang="en-US" sz="1600" dirty="0">
                <a:latin typeface="+mj-lt"/>
              </a:rPr>
              <a:t> </a:t>
            </a:r>
            <a:r>
              <a:rPr lang="en-US" sz="1600" dirty="0" err="1">
                <a:latin typeface="+mj-lt"/>
              </a:rPr>
              <a:t>giúp</a:t>
            </a:r>
            <a:r>
              <a:rPr lang="en-US" sz="1600" dirty="0">
                <a:latin typeface="+mj-lt"/>
              </a:rPr>
              <a:t> </a:t>
            </a:r>
            <a:r>
              <a:rPr lang="en-US" sz="1600" dirty="0" err="1">
                <a:latin typeface="+mj-lt"/>
              </a:rPr>
              <a:t>cho</a:t>
            </a:r>
            <a:r>
              <a:rPr lang="en-US" sz="1600" dirty="0">
                <a:latin typeface="+mj-lt"/>
              </a:rPr>
              <a:t> </a:t>
            </a:r>
            <a:r>
              <a:rPr lang="en-US" sz="1600" dirty="0" err="1">
                <a:latin typeface="+mj-lt"/>
              </a:rPr>
              <a:t>một</a:t>
            </a:r>
            <a:r>
              <a:rPr lang="en-US" sz="1600" dirty="0">
                <a:latin typeface="+mj-lt"/>
              </a:rPr>
              <a:t> </a:t>
            </a:r>
            <a:r>
              <a:rPr lang="en-US" sz="1600" dirty="0" err="1">
                <a:latin typeface="+mj-lt"/>
              </a:rPr>
              <a:t>công</a:t>
            </a:r>
            <a:r>
              <a:rPr lang="en-US" sz="1600" dirty="0">
                <a:latin typeface="+mj-lt"/>
              </a:rPr>
              <a:t> ty hay </a:t>
            </a:r>
            <a:r>
              <a:rPr lang="en-US" sz="1600" dirty="0" err="1">
                <a:latin typeface="+mj-lt"/>
              </a:rPr>
              <a:t>nhà</a:t>
            </a:r>
            <a:r>
              <a:rPr lang="en-US" sz="1600" dirty="0">
                <a:latin typeface="+mj-lt"/>
              </a:rPr>
              <a:t> </a:t>
            </a:r>
            <a:r>
              <a:rPr lang="en-US" sz="1600" dirty="0" err="1">
                <a:latin typeface="+mj-lt"/>
              </a:rPr>
              <a:t>điều</a:t>
            </a:r>
            <a:r>
              <a:rPr lang="en-US" sz="1600" dirty="0">
                <a:latin typeface="+mj-lt"/>
              </a:rPr>
              <a:t> </a:t>
            </a:r>
            <a:r>
              <a:rPr lang="en-US" sz="1600" dirty="0" err="1">
                <a:latin typeface="+mj-lt"/>
              </a:rPr>
              <a:t>hành</a:t>
            </a:r>
            <a:r>
              <a:rPr lang="en-US" sz="1600" dirty="0">
                <a:latin typeface="+mj-lt"/>
              </a:rPr>
              <a:t> </a:t>
            </a:r>
            <a:r>
              <a:rPr lang="en-US" sz="1600" dirty="0" err="1">
                <a:latin typeface="+mj-lt"/>
              </a:rPr>
              <a:t>lập</a:t>
            </a:r>
            <a:r>
              <a:rPr lang="en-US" sz="1600" dirty="0">
                <a:latin typeface="+mj-lt"/>
              </a:rPr>
              <a:t> ra </a:t>
            </a:r>
            <a:r>
              <a:rPr lang="en-US" sz="1600" dirty="0" err="1">
                <a:latin typeface="+mj-lt"/>
              </a:rPr>
              <a:t>những</a:t>
            </a:r>
            <a:r>
              <a:rPr lang="en-US" sz="1600" dirty="0">
                <a:latin typeface="+mj-lt"/>
              </a:rPr>
              <a:t> </a:t>
            </a:r>
            <a:r>
              <a:rPr lang="en-US" sz="1600" dirty="0" err="1">
                <a:latin typeface="+mj-lt"/>
              </a:rPr>
              <a:t>kế</a:t>
            </a:r>
            <a:r>
              <a:rPr lang="en-US" sz="1600" dirty="0">
                <a:latin typeface="+mj-lt"/>
              </a:rPr>
              <a:t> </a:t>
            </a:r>
            <a:r>
              <a:rPr lang="en-US" sz="1600" dirty="0" err="1">
                <a:latin typeface="+mj-lt"/>
              </a:rPr>
              <a:t>hoạch</a:t>
            </a:r>
            <a:r>
              <a:rPr lang="en-US" sz="1600" dirty="0">
                <a:latin typeface="+mj-lt"/>
              </a:rPr>
              <a:t> </a:t>
            </a:r>
            <a:r>
              <a:rPr lang="en-US" sz="1600" dirty="0" err="1">
                <a:latin typeface="+mj-lt"/>
              </a:rPr>
              <a:t>ngắn</a:t>
            </a:r>
            <a:r>
              <a:rPr lang="en-US" sz="1600" dirty="0">
                <a:latin typeface="+mj-lt"/>
              </a:rPr>
              <a:t> </a:t>
            </a:r>
            <a:r>
              <a:rPr lang="en-US" sz="1600" dirty="0" err="1">
                <a:latin typeface="+mj-lt"/>
              </a:rPr>
              <a:t>hạn</a:t>
            </a:r>
            <a:r>
              <a:rPr lang="en-US" sz="1600" dirty="0">
                <a:latin typeface="+mj-lt"/>
              </a:rPr>
              <a:t> </a:t>
            </a:r>
            <a:r>
              <a:rPr lang="en-US" sz="1600" dirty="0" err="1">
                <a:latin typeface="+mj-lt"/>
              </a:rPr>
              <a:t>hoặc</a:t>
            </a:r>
            <a:r>
              <a:rPr lang="en-US" sz="1600" dirty="0">
                <a:latin typeface="+mj-lt"/>
              </a:rPr>
              <a:t> </a:t>
            </a:r>
            <a:r>
              <a:rPr lang="en-US" sz="1600" dirty="0" err="1">
                <a:latin typeface="+mj-lt"/>
              </a:rPr>
              <a:t>dài</a:t>
            </a:r>
            <a:r>
              <a:rPr lang="en-US" sz="1600" dirty="0">
                <a:latin typeface="+mj-lt"/>
              </a:rPr>
              <a:t> </a:t>
            </a:r>
            <a:r>
              <a:rPr lang="en-US" sz="1600" dirty="0" err="1">
                <a:latin typeface="+mj-lt"/>
              </a:rPr>
              <a:t>hạn</a:t>
            </a:r>
            <a:r>
              <a:rPr lang="en-US" sz="1600" dirty="0">
                <a:latin typeface="+mj-lt"/>
              </a:rPr>
              <a:t> </a:t>
            </a:r>
            <a:r>
              <a:rPr lang="en-US" sz="1600" dirty="0" err="1">
                <a:latin typeface="+mj-lt"/>
              </a:rPr>
              <a:t>một</a:t>
            </a:r>
            <a:r>
              <a:rPr lang="en-US" sz="1600" dirty="0">
                <a:latin typeface="+mj-lt"/>
              </a:rPr>
              <a:t> </a:t>
            </a:r>
            <a:r>
              <a:rPr lang="en-US" sz="1600" dirty="0" err="1">
                <a:latin typeface="+mj-lt"/>
              </a:rPr>
              <a:t>cách</a:t>
            </a:r>
            <a:r>
              <a:rPr lang="en-US" sz="1600" dirty="0">
                <a:latin typeface="+mj-lt"/>
              </a:rPr>
              <a:t> </a:t>
            </a:r>
            <a:r>
              <a:rPr lang="en-US" sz="1600" dirty="0" err="1">
                <a:latin typeface="+mj-lt"/>
              </a:rPr>
              <a:t>hiệu</a:t>
            </a:r>
            <a:r>
              <a:rPr lang="en-US" sz="1600" dirty="0">
                <a:latin typeface="+mj-lt"/>
              </a:rPr>
              <a:t> </a:t>
            </a:r>
            <a:r>
              <a:rPr lang="en-US" sz="1600" dirty="0" err="1">
                <a:latin typeface="+mj-lt"/>
              </a:rPr>
              <a:t>quả</a:t>
            </a:r>
            <a:r>
              <a:rPr lang="en-US" sz="1600" dirty="0">
                <a:latin typeface="+mj-lt"/>
              </a:rPr>
              <a:t> </a:t>
            </a:r>
            <a:r>
              <a:rPr lang="en-US" sz="1600" dirty="0" err="1">
                <a:latin typeface="+mj-lt"/>
              </a:rPr>
              <a:t>nhất</a:t>
            </a:r>
            <a:r>
              <a:rPr lang="en-US" sz="1600" dirty="0">
                <a:latin typeface="+mj-lt"/>
              </a:rPr>
              <a:t>.</a:t>
            </a:r>
          </a:p>
          <a:p>
            <a:pPr marL="285750" indent="-285750">
              <a:lnSpc>
                <a:spcPct val="100000"/>
              </a:lnSpc>
              <a:spcAft>
                <a:spcPts val="1600"/>
              </a:spcAft>
            </a:pPr>
            <a:r>
              <a:rPr lang="en-US" sz="1600" dirty="0" err="1">
                <a:latin typeface="+mj-lt"/>
              </a:rPr>
              <a:t>Có</a:t>
            </a:r>
            <a:r>
              <a:rPr lang="en-US" sz="1600" dirty="0">
                <a:latin typeface="+mj-lt"/>
              </a:rPr>
              <a:t> 3 </a:t>
            </a:r>
            <a:r>
              <a:rPr lang="en-US" sz="1600" dirty="0" err="1">
                <a:latin typeface="+mj-lt"/>
              </a:rPr>
              <a:t>loại</a:t>
            </a:r>
            <a:r>
              <a:rPr lang="en-US" sz="1600" dirty="0">
                <a:latin typeface="+mj-lt"/>
              </a:rPr>
              <a:t>:</a:t>
            </a:r>
          </a:p>
          <a:p>
            <a:pPr marL="742950" lvl="1" indent="-285750">
              <a:lnSpc>
                <a:spcPct val="100000"/>
              </a:lnSpc>
              <a:spcBef>
                <a:spcPts val="0"/>
              </a:spcBef>
              <a:spcAft>
                <a:spcPts val="1600"/>
              </a:spcAft>
              <a:buSzPct val="150000"/>
              <a:buFont typeface="Wingdings" pitchFamily="2" charset="2"/>
              <a:buChar char="q"/>
            </a:pPr>
            <a:r>
              <a:rPr lang="en-US" sz="1400" dirty="0">
                <a:latin typeface="+mj-lt"/>
              </a:rPr>
              <a:t>Economic forecasts</a:t>
            </a:r>
          </a:p>
          <a:p>
            <a:pPr marL="742950" lvl="1" indent="-285750">
              <a:lnSpc>
                <a:spcPct val="100000"/>
              </a:lnSpc>
              <a:spcBef>
                <a:spcPts val="0"/>
              </a:spcBef>
              <a:spcAft>
                <a:spcPts val="1600"/>
              </a:spcAft>
              <a:buSzPct val="150000"/>
              <a:buFont typeface="Wingdings" pitchFamily="2" charset="2"/>
              <a:buChar char="q"/>
            </a:pPr>
            <a:r>
              <a:rPr lang="en-US" sz="1400" dirty="0">
                <a:latin typeface="+mj-lt"/>
              </a:rPr>
              <a:t>Technological forecasts</a:t>
            </a:r>
          </a:p>
          <a:p>
            <a:pPr marL="742950" lvl="1" indent="-285750">
              <a:lnSpc>
                <a:spcPct val="100000"/>
              </a:lnSpc>
              <a:spcBef>
                <a:spcPts val="0"/>
              </a:spcBef>
              <a:spcAft>
                <a:spcPts val="1600"/>
              </a:spcAft>
              <a:buSzPct val="150000"/>
              <a:buFont typeface="Wingdings" pitchFamily="2" charset="2"/>
              <a:buChar char="q"/>
            </a:pPr>
            <a:r>
              <a:rPr lang="en-US" sz="1400" dirty="0">
                <a:latin typeface="+mj-lt"/>
              </a:rPr>
              <a:t>Demand forecasts</a:t>
            </a:r>
          </a:p>
        </p:txBody>
      </p:sp>
      <p:sp>
        <p:nvSpPr>
          <p:cNvPr id="9" name="Google Shape;1744;p44">
            <a:extLst>
              <a:ext uri="{FF2B5EF4-FFF2-40B4-BE49-F238E27FC236}">
                <a16:creationId xmlns:a16="http://schemas.microsoft.com/office/drawing/2014/main" id="{EF34D51D-0348-4920-94D6-FD3AFBFF4684}"/>
              </a:ext>
            </a:extLst>
          </p:cNvPr>
          <p:cNvSpPr txBox="1">
            <a:spLocks/>
          </p:cNvSpPr>
          <p:nvPr/>
        </p:nvSpPr>
        <p:spPr>
          <a:xfrm>
            <a:off x="545093" y="2857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a:t>FORECASTING</a:t>
            </a:r>
          </a:p>
        </p:txBody>
      </p:sp>
    </p:spTree>
    <p:extLst>
      <p:ext uri="{BB962C8B-B14F-4D97-AF65-F5344CB8AC3E}">
        <p14:creationId xmlns:p14="http://schemas.microsoft.com/office/powerpoint/2010/main" val="4174547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62" name="Google Shape;1762;p45"/>
          <p:cNvSpPr txBox="1">
            <a:spLocks noGrp="1"/>
          </p:cNvSpPr>
          <p:nvPr>
            <p:ph type="subTitle" idx="4294967295"/>
          </p:nvPr>
        </p:nvSpPr>
        <p:spPr>
          <a:xfrm>
            <a:off x="914400" y="1047750"/>
            <a:ext cx="7315200" cy="3581400"/>
          </a:xfrm>
          <a:prstGeom prst="rect">
            <a:avLst/>
          </a:prstGeom>
        </p:spPr>
        <p:txBody>
          <a:bodyPr spcFirstLastPara="1" wrap="square" lIns="91425" tIns="274300" rIns="91425" bIns="91425" anchor="t" anchorCtr="0">
            <a:noAutofit/>
          </a:bodyPr>
          <a:lstStyle/>
          <a:p>
            <a:pPr marL="285750" indent="-285750">
              <a:lnSpc>
                <a:spcPct val="100000"/>
              </a:lnSpc>
              <a:spcAft>
                <a:spcPts val="1600"/>
              </a:spcAft>
            </a:pPr>
            <a:r>
              <a:rPr lang="en-US" sz="2200" dirty="0" err="1">
                <a:latin typeface="+mj-lt"/>
              </a:rPr>
              <a:t>Qúa</a:t>
            </a:r>
            <a:r>
              <a:rPr lang="en-US" sz="2200" dirty="0">
                <a:latin typeface="+mj-lt"/>
              </a:rPr>
              <a:t> </a:t>
            </a:r>
            <a:r>
              <a:rPr lang="en-US" sz="2200" dirty="0" err="1">
                <a:latin typeface="+mj-lt"/>
              </a:rPr>
              <a:t>trình</a:t>
            </a:r>
            <a:r>
              <a:rPr lang="en-US" sz="2200" dirty="0">
                <a:latin typeface="+mj-lt"/>
              </a:rPr>
              <a:t> </a:t>
            </a:r>
            <a:r>
              <a:rPr lang="en-US" sz="2200" dirty="0" err="1">
                <a:latin typeface="+mj-lt"/>
              </a:rPr>
              <a:t>dự</a:t>
            </a:r>
            <a:r>
              <a:rPr lang="en-US" sz="2200" dirty="0">
                <a:latin typeface="+mj-lt"/>
              </a:rPr>
              <a:t> </a:t>
            </a:r>
            <a:r>
              <a:rPr lang="en-US" sz="2200" dirty="0" err="1">
                <a:latin typeface="+mj-lt"/>
              </a:rPr>
              <a:t>đoán</a:t>
            </a:r>
            <a:r>
              <a:rPr lang="en-US" sz="2200" dirty="0">
                <a:latin typeface="+mj-lt"/>
              </a:rPr>
              <a:t> </a:t>
            </a:r>
            <a:r>
              <a:rPr lang="en-US" sz="2200" dirty="0" err="1">
                <a:latin typeface="+mj-lt"/>
              </a:rPr>
              <a:t>chịu</a:t>
            </a:r>
            <a:r>
              <a:rPr lang="en-US" sz="2200" dirty="0">
                <a:latin typeface="+mj-lt"/>
              </a:rPr>
              <a:t> </a:t>
            </a:r>
            <a:r>
              <a:rPr lang="en-US" sz="2200" dirty="0" err="1">
                <a:latin typeface="+mj-lt"/>
              </a:rPr>
              <a:t>ảnh</a:t>
            </a:r>
            <a:r>
              <a:rPr lang="en-US" sz="2200" dirty="0">
                <a:latin typeface="+mj-lt"/>
              </a:rPr>
              <a:t> </a:t>
            </a:r>
            <a:r>
              <a:rPr lang="en-US" sz="2200" dirty="0" err="1">
                <a:latin typeface="+mj-lt"/>
              </a:rPr>
              <a:t>hưởng</a:t>
            </a:r>
            <a:r>
              <a:rPr lang="en-US" sz="2200" dirty="0">
                <a:latin typeface="+mj-lt"/>
              </a:rPr>
              <a:t> </a:t>
            </a:r>
            <a:r>
              <a:rPr lang="en-US" sz="2200" dirty="0" err="1">
                <a:latin typeface="+mj-lt"/>
              </a:rPr>
              <a:t>bởi</a:t>
            </a:r>
            <a:r>
              <a:rPr lang="en-US" sz="2200" dirty="0">
                <a:latin typeface="+mj-lt"/>
              </a:rPr>
              <a:t> 3 </a:t>
            </a:r>
            <a:r>
              <a:rPr lang="en-US" sz="2200" dirty="0" err="1">
                <a:latin typeface="+mj-lt"/>
              </a:rPr>
              <a:t>yếu</a:t>
            </a:r>
            <a:r>
              <a:rPr lang="en-US" sz="2200" dirty="0">
                <a:latin typeface="+mj-lt"/>
              </a:rPr>
              <a:t> </a:t>
            </a:r>
            <a:r>
              <a:rPr lang="en-US" sz="2200" dirty="0" err="1">
                <a:latin typeface="+mj-lt"/>
              </a:rPr>
              <a:t>tố</a:t>
            </a:r>
            <a:r>
              <a:rPr lang="en-US" sz="2200" dirty="0">
                <a:latin typeface="+mj-lt"/>
              </a:rPr>
              <a:t>:</a:t>
            </a:r>
          </a:p>
          <a:p>
            <a:pPr marL="742950" lvl="1" indent="-285750">
              <a:lnSpc>
                <a:spcPct val="100000"/>
              </a:lnSpc>
              <a:spcAft>
                <a:spcPts val="1600"/>
              </a:spcAft>
            </a:pPr>
            <a:r>
              <a:rPr lang="en-US" sz="2000" dirty="0" err="1">
                <a:latin typeface="+mj-lt"/>
              </a:rPr>
              <a:t>Nhân</a:t>
            </a:r>
            <a:r>
              <a:rPr lang="en-US" sz="2000" dirty="0">
                <a:latin typeface="+mj-lt"/>
              </a:rPr>
              <a:t> </a:t>
            </a:r>
            <a:r>
              <a:rPr lang="en-US" sz="2000" dirty="0" err="1">
                <a:latin typeface="+mj-lt"/>
              </a:rPr>
              <a:t>lực</a:t>
            </a:r>
            <a:endParaRPr lang="en-US" sz="2000" dirty="0">
              <a:latin typeface="+mj-lt"/>
            </a:endParaRPr>
          </a:p>
          <a:p>
            <a:pPr marL="742950" lvl="1" indent="-285750">
              <a:lnSpc>
                <a:spcPct val="100000"/>
              </a:lnSpc>
              <a:spcAft>
                <a:spcPts val="1600"/>
              </a:spcAft>
            </a:pPr>
            <a:r>
              <a:rPr lang="en-US" sz="2000" dirty="0" err="1">
                <a:latin typeface="+mj-lt"/>
              </a:rPr>
              <a:t>Tính</a:t>
            </a:r>
            <a:r>
              <a:rPr lang="en-US" sz="2000" dirty="0">
                <a:latin typeface="+mj-lt"/>
              </a:rPr>
              <a:t> </a:t>
            </a:r>
            <a:r>
              <a:rPr lang="en-US" sz="2000" dirty="0" err="1">
                <a:latin typeface="+mj-lt"/>
              </a:rPr>
              <a:t>khả</a:t>
            </a:r>
            <a:r>
              <a:rPr lang="en-US" sz="2000" dirty="0">
                <a:latin typeface="+mj-lt"/>
              </a:rPr>
              <a:t> </a:t>
            </a:r>
            <a:r>
              <a:rPr lang="en-US" sz="2000" dirty="0" err="1">
                <a:latin typeface="+mj-lt"/>
              </a:rPr>
              <a:t>thi</a:t>
            </a:r>
            <a:endParaRPr lang="en-US" sz="2000" dirty="0">
              <a:latin typeface="+mj-lt"/>
            </a:endParaRPr>
          </a:p>
          <a:p>
            <a:pPr marL="742950" lvl="1" indent="-285750">
              <a:lnSpc>
                <a:spcPct val="100000"/>
              </a:lnSpc>
              <a:spcAft>
                <a:spcPts val="1600"/>
              </a:spcAft>
            </a:pPr>
            <a:r>
              <a:rPr lang="en-US" sz="2000" dirty="0" err="1">
                <a:latin typeface="+mj-lt"/>
              </a:rPr>
              <a:t>Quản</a:t>
            </a:r>
            <a:r>
              <a:rPr lang="en-US" sz="2000" dirty="0">
                <a:latin typeface="+mj-lt"/>
              </a:rPr>
              <a:t> </a:t>
            </a:r>
            <a:r>
              <a:rPr lang="en-US" sz="2000" dirty="0" err="1">
                <a:latin typeface="+mj-lt"/>
              </a:rPr>
              <a:t>lý</a:t>
            </a:r>
            <a:r>
              <a:rPr lang="en-US" sz="2000" dirty="0">
                <a:latin typeface="+mj-lt"/>
              </a:rPr>
              <a:t> </a:t>
            </a:r>
            <a:r>
              <a:rPr lang="en-US" sz="2000" dirty="0" err="1">
                <a:latin typeface="+mj-lt"/>
              </a:rPr>
              <a:t>chuỗi</a:t>
            </a:r>
            <a:r>
              <a:rPr lang="en-US" sz="2000" dirty="0">
                <a:latin typeface="+mj-lt"/>
              </a:rPr>
              <a:t> </a:t>
            </a:r>
            <a:r>
              <a:rPr lang="en-US" sz="2000" dirty="0" err="1">
                <a:latin typeface="+mj-lt"/>
              </a:rPr>
              <a:t>cung</a:t>
            </a:r>
            <a:r>
              <a:rPr lang="en-US" sz="2000" dirty="0">
                <a:latin typeface="+mj-lt"/>
              </a:rPr>
              <a:t> </a:t>
            </a:r>
            <a:r>
              <a:rPr lang="en-US" sz="2000" dirty="0" err="1">
                <a:latin typeface="+mj-lt"/>
              </a:rPr>
              <a:t>ứng</a:t>
            </a:r>
            <a:endParaRPr lang="en-US" sz="2000" dirty="0">
              <a:latin typeface="+mj-lt"/>
            </a:endParaRPr>
          </a:p>
        </p:txBody>
      </p:sp>
      <p:sp>
        <p:nvSpPr>
          <p:cNvPr id="9" name="Google Shape;1744;p44">
            <a:extLst>
              <a:ext uri="{FF2B5EF4-FFF2-40B4-BE49-F238E27FC236}">
                <a16:creationId xmlns:a16="http://schemas.microsoft.com/office/drawing/2014/main" id="{EF34D51D-0348-4920-94D6-FD3AFBFF4684}"/>
              </a:ext>
            </a:extLst>
          </p:cNvPr>
          <p:cNvSpPr txBox="1">
            <a:spLocks/>
          </p:cNvSpPr>
          <p:nvPr/>
        </p:nvSpPr>
        <p:spPr>
          <a:xfrm>
            <a:off x="545093" y="2857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a:t>FORECASTING</a:t>
            </a:r>
          </a:p>
        </p:txBody>
      </p:sp>
    </p:spTree>
    <p:extLst>
      <p:ext uri="{BB962C8B-B14F-4D97-AF65-F5344CB8AC3E}">
        <p14:creationId xmlns:p14="http://schemas.microsoft.com/office/powerpoint/2010/main" val="3429456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62" name="Google Shape;1762;p45"/>
          <p:cNvSpPr txBox="1">
            <a:spLocks noGrp="1"/>
          </p:cNvSpPr>
          <p:nvPr>
            <p:ph type="subTitle" idx="4294967295"/>
          </p:nvPr>
        </p:nvSpPr>
        <p:spPr>
          <a:xfrm>
            <a:off x="838200" y="895350"/>
            <a:ext cx="7315200" cy="3886200"/>
          </a:xfrm>
          <a:prstGeom prst="rect">
            <a:avLst/>
          </a:prstGeom>
        </p:spPr>
        <p:txBody>
          <a:bodyPr spcFirstLastPara="1" wrap="square" lIns="91425" tIns="274300" rIns="91425" bIns="91425" anchor="t" anchorCtr="0">
            <a:noAutofit/>
          </a:bodyPr>
          <a:lstStyle/>
          <a:p>
            <a:pPr marL="285750" indent="-285750">
              <a:lnSpc>
                <a:spcPct val="100000"/>
              </a:lnSpc>
            </a:pPr>
            <a:r>
              <a:rPr lang="en-US" sz="1800" dirty="0" err="1">
                <a:latin typeface="+mj-lt"/>
              </a:rPr>
              <a:t>Các</a:t>
            </a:r>
            <a:r>
              <a:rPr lang="en-US" sz="1800" dirty="0">
                <a:latin typeface="+mj-lt"/>
              </a:rPr>
              <a:t> </a:t>
            </a:r>
            <a:r>
              <a:rPr lang="en-US" sz="1800" dirty="0" err="1">
                <a:latin typeface="+mj-lt"/>
              </a:rPr>
              <a:t>bước</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r>
              <a:rPr lang="en-US" sz="1800" dirty="0">
                <a:latin typeface="+mj-lt"/>
              </a:rPr>
              <a:t>:</a:t>
            </a:r>
          </a:p>
          <a:p>
            <a:pPr marL="742950" lvl="1" indent="-285750">
              <a:lnSpc>
                <a:spcPct val="100000"/>
              </a:lnSpc>
            </a:pPr>
            <a:r>
              <a:rPr lang="en-US" sz="1800" dirty="0" err="1">
                <a:latin typeface="+mj-lt"/>
              </a:rPr>
              <a:t>Xác</a:t>
            </a:r>
            <a:r>
              <a:rPr lang="en-US" sz="1800" dirty="0">
                <a:latin typeface="+mj-lt"/>
              </a:rPr>
              <a:t> </a:t>
            </a:r>
            <a:r>
              <a:rPr lang="en-US" sz="1800" dirty="0" err="1">
                <a:latin typeface="+mj-lt"/>
              </a:rPr>
              <a:t>định</a:t>
            </a:r>
            <a:r>
              <a:rPr lang="en-US" sz="1800" dirty="0">
                <a:latin typeface="+mj-lt"/>
              </a:rPr>
              <a:t> </a:t>
            </a:r>
            <a:r>
              <a:rPr lang="en-US" sz="1800" dirty="0" err="1">
                <a:latin typeface="+mj-lt"/>
              </a:rPr>
              <a:t>mục</a:t>
            </a:r>
            <a:r>
              <a:rPr lang="en-US" sz="1800" dirty="0">
                <a:latin typeface="+mj-lt"/>
              </a:rPr>
              <a:t> </a:t>
            </a:r>
            <a:r>
              <a:rPr lang="en-US" sz="1800" dirty="0" err="1">
                <a:latin typeface="+mj-lt"/>
              </a:rPr>
              <a:t>đích</a:t>
            </a:r>
            <a:r>
              <a:rPr lang="en-US" sz="1800" dirty="0">
                <a:latin typeface="+mj-lt"/>
              </a:rPr>
              <a:t> </a:t>
            </a:r>
            <a:r>
              <a:rPr lang="en-US" sz="1800" dirty="0" err="1">
                <a:latin typeface="+mj-lt"/>
              </a:rPr>
              <a:t>của</a:t>
            </a:r>
            <a:r>
              <a:rPr lang="en-US" sz="1800" dirty="0">
                <a:latin typeface="+mj-lt"/>
              </a:rPr>
              <a:t> </a:t>
            </a:r>
            <a:r>
              <a:rPr lang="en-US" sz="1800" dirty="0" err="1">
                <a:latin typeface="+mj-lt"/>
              </a:rPr>
              <a:t>việc</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endParaRPr lang="en-US" sz="1800" dirty="0">
              <a:latin typeface="+mj-lt"/>
            </a:endParaRPr>
          </a:p>
          <a:p>
            <a:pPr marL="742950" lvl="1" indent="-285750">
              <a:lnSpc>
                <a:spcPct val="100000"/>
              </a:lnSpc>
            </a:pPr>
            <a:r>
              <a:rPr lang="en-US" sz="1800" dirty="0" err="1">
                <a:latin typeface="+mj-lt"/>
              </a:rPr>
              <a:t>Chọn</a:t>
            </a:r>
            <a:r>
              <a:rPr lang="en-US" sz="1800" dirty="0">
                <a:latin typeface="+mj-lt"/>
              </a:rPr>
              <a:t> ra </a:t>
            </a:r>
            <a:r>
              <a:rPr lang="en-US" sz="1800" dirty="0" err="1">
                <a:latin typeface="+mj-lt"/>
              </a:rPr>
              <a:t>các</a:t>
            </a:r>
            <a:r>
              <a:rPr lang="en-US" sz="1800" dirty="0">
                <a:latin typeface="+mj-lt"/>
              </a:rPr>
              <a:t> </a:t>
            </a:r>
            <a:r>
              <a:rPr lang="en-US" sz="1800" dirty="0" err="1">
                <a:latin typeface="+mj-lt"/>
              </a:rPr>
              <a:t>thành</a:t>
            </a:r>
            <a:r>
              <a:rPr lang="en-US" sz="1800" dirty="0">
                <a:latin typeface="+mj-lt"/>
              </a:rPr>
              <a:t> </a:t>
            </a:r>
            <a:r>
              <a:rPr lang="en-US" sz="1800" dirty="0" err="1">
                <a:latin typeface="+mj-lt"/>
              </a:rPr>
              <a:t>phần</a:t>
            </a:r>
            <a:r>
              <a:rPr lang="en-US" sz="1800" dirty="0">
                <a:latin typeface="+mj-lt"/>
              </a:rPr>
              <a:t> </a:t>
            </a:r>
            <a:r>
              <a:rPr lang="en-US" sz="1800" dirty="0" err="1">
                <a:latin typeface="+mj-lt"/>
              </a:rPr>
              <a:t>cần</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endParaRPr lang="en-US" sz="1800" dirty="0">
              <a:latin typeface="+mj-lt"/>
            </a:endParaRPr>
          </a:p>
          <a:p>
            <a:pPr marL="742950" lvl="1" indent="-285750">
              <a:lnSpc>
                <a:spcPct val="100000"/>
              </a:lnSpc>
            </a:pPr>
            <a:r>
              <a:rPr lang="en-US" sz="1800" dirty="0" err="1">
                <a:latin typeface="+mj-lt"/>
              </a:rPr>
              <a:t>Xác</a:t>
            </a:r>
            <a:r>
              <a:rPr lang="en-US" sz="1800" dirty="0">
                <a:latin typeface="+mj-lt"/>
              </a:rPr>
              <a:t> </a:t>
            </a:r>
            <a:r>
              <a:rPr lang="en-US" sz="1800" dirty="0" err="1">
                <a:latin typeface="+mj-lt"/>
              </a:rPr>
              <a:t>định</a:t>
            </a:r>
            <a:r>
              <a:rPr lang="en-US" sz="1800" dirty="0">
                <a:latin typeface="+mj-lt"/>
              </a:rPr>
              <a:t> </a:t>
            </a:r>
            <a:r>
              <a:rPr lang="en-US" sz="1800" dirty="0" err="1">
                <a:latin typeface="+mj-lt"/>
              </a:rPr>
              <a:t>khoảng</a:t>
            </a:r>
            <a:r>
              <a:rPr lang="en-US" sz="1800" dirty="0">
                <a:latin typeface="+mj-lt"/>
              </a:rPr>
              <a:t> </a:t>
            </a:r>
            <a:r>
              <a:rPr lang="en-US" sz="1800" dirty="0" err="1">
                <a:latin typeface="+mj-lt"/>
              </a:rPr>
              <a:t>thời</a:t>
            </a:r>
            <a:r>
              <a:rPr lang="en-US" sz="1800" dirty="0">
                <a:latin typeface="+mj-lt"/>
              </a:rPr>
              <a:t> </a:t>
            </a:r>
            <a:r>
              <a:rPr lang="en-US" sz="1800" dirty="0" err="1">
                <a:latin typeface="+mj-lt"/>
              </a:rPr>
              <a:t>gian</a:t>
            </a:r>
            <a:endParaRPr lang="en-US" sz="1800" dirty="0">
              <a:latin typeface="+mj-lt"/>
            </a:endParaRPr>
          </a:p>
          <a:p>
            <a:pPr marL="742950" lvl="1" indent="-285750">
              <a:lnSpc>
                <a:spcPct val="100000"/>
              </a:lnSpc>
            </a:pPr>
            <a:r>
              <a:rPr lang="en-US" sz="1800" dirty="0" err="1">
                <a:latin typeface="+mj-lt"/>
              </a:rPr>
              <a:t>Chọn</a:t>
            </a:r>
            <a:r>
              <a:rPr lang="en-US" sz="1800" dirty="0">
                <a:latin typeface="+mj-lt"/>
              </a:rPr>
              <a:t> ra </a:t>
            </a:r>
            <a:r>
              <a:rPr lang="en-US" sz="1800" dirty="0" err="1">
                <a:latin typeface="+mj-lt"/>
              </a:rPr>
              <a:t>mô</a:t>
            </a:r>
            <a:r>
              <a:rPr lang="en-US" sz="1800" dirty="0">
                <a:latin typeface="+mj-lt"/>
              </a:rPr>
              <a:t> </a:t>
            </a:r>
            <a:r>
              <a:rPr lang="en-US" sz="1800" dirty="0" err="1">
                <a:latin typeface="+mj-lt"/>
              </a:rPr>
              <a:t>hình</a:t>
            </a:r>
            <a:r>
              <a:rPr lang="en-US" sz="1800" dirty="0">
                <a:latin typeface="+mj-lt"/>
              </a:rPr>
              <a:t> </a:t>
            </a:r>
            <a:r>
              <a:rPr lang="en-US" sz="1800" dirty="0" err="1">
                <a:latin typeface="+mj-lt"/>
              </a:rPr>
              <a:t>dùng</a:t>
            </a:r>
            <a:r>
              <a:rPr lang="en-US" sz="1800" dirty="0">
                <a:latin typeface="+mj-lt"/>
              </a:rPr>
              <a:t> </a:t>
            </a:r>
            <a:r>
              <a:rPr lang="en-US" sz="1800" dirty="0" err="1">
                <a:latin typeface="+mj-lt"/>
              </a:rPr>
              <a:t>để</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r>
              <a:rPr lang="en-US" sz="1800" dirty="0">
                <a:latin typeface="+mj-lt"/>
              </a:rPr>
              <a:t>: Moving Averages</a:t>
            </a:r>
          </a:p>
          <a:p>
            <a:pPr marL="742950" lvl="1" indent="-285750">
              <a:lnSpc>
                <a:spcPct val="100000"/>
              </a:lnSpc>
            </a:pPr>
            <a:r>
              <a:rPr lang="en-US" sz="1800" dirty="0" err="1">
                <a:latin typeface="+mj-lt"/>
              </a:rPr>
              <a:t>Tổng</a:t>
            </a:r>
            <a:r>
              <a:rPr lang="en-US" sz="1800" dirty="0">
                <a:latin typeface="+mj-lt"/>
              </a:rPr>
              <a:t> </a:t>
            </a:r>
            <a:r>
              <a:rPr lang="en-US" sz="1800" dirty="0" err="1">
                <a:latin typeface="+mj-lt"/>
              </a:rPr>
              <a:t>hợp</a:t>
            </a:r>
            <a:r>
              <a:rPr lang="en-US" sz="1800" dirty="0">
                <a:latin typeface="+mj-lt"/>
              </a:rPr>
              <a:t> </a:t>
            </a:r>
            <a:r>
              <a:rPr lang="en-US" sz="1800" dirty="0" err="1">
                <a:latin typeface="+mj-lt"/>
              </a:rPr>
              <a:t>dữ</a:t>
            </a:r>
            <a:r>
              <a:rPr lang="en-US" sz="1800" dirty="0">
                <a:latin typeface="+mj-lt"/>
              </a:rPr>
              <a:t> </a:t>
            </a:r>
            <a:r>
              <a:rPr lang="en-US" sz="1800" dirty="0" err="1">
                <a:latin typeface="+mj-lt"/>
              </a:rPr>
              <a:t>liệu</a:t>
            </a:r>
            <a:r>
              <a:rPr lang="en-US" sz="1800" dirty="0">
                <a:latin typeface="+mj-lt"/>
              </a:rPr>
              <a:t> </a:t>
            </a:r>
            <a:r>
              <a:rPr lang="en-US" sz="1800" dirty="0" err="1">
                <a:latin typeface="+mj-lt"/>
              </a:rPr>
              <a:t>cần</a:t>
            </a:r>
            <a:r>
              <a:rPr lang="en-US" sz="1800" dirty="0">
                <a:latin typeface="+mj-lt"/>
              </a:rPr>
              <a:t> </a:t>
            </a:r>
            <a:r>
              <a:rPr lang="en-US" sz="1800" dirty="0" err="1">
                <a:latin typeface="+mj-lt"/>
              </a:rPr>
              <a:t>sử</a:t>
            </a:r>
            <a:r>
              <a:rPr lang="en-US" sz="1800" dirty="0">
                <a:latin typeface="+mj-lt"/>
              </a:rPr>
              <a:t> </a:t>
            </a:r>
            <a:r>
              <a:rPr lang="en-US" sz="1800" dirty="0" err="1">
                <a:latin typeface="+mj-lt"/>
              </a:rPr>
              <a:t>dụng</a:t>
            </a:r>
            <a:r>
              <a:rPr lang="en-US" sz="1800" dirty="0">
                <a:latin typeface="+mj-lt"/>
              </a:rPr>
              <a:t> </a:t>
            </a:r>
            <a:r>
              <a:rPr lang="en-US" sz="1800" dirty="0" err="1">
                <a:latin typeface="+mj-lt"/>
              </a:rPr>
              <a:t>cho</a:t>
            </a:r>
            <a:r>
              <a:rPr lang="en-US" sz="1800" dirty="0">
                <a:latin typeface="+mj-lt"/>
              </a:rPr>
              <a:t> </a:t>
            </a:r>
            <a:r>
              <a:rPr lang="en-US" sz="1800" dirty="0" err="1">
                <a:latin typeface="+mj-lt"/>
              </a:rPr>
              <a:t>việc</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endParaRPr lang="en-US" sz="1800" dirty="0">
              <a:latin typeface="+mj-lt"/>
            </a:endParaRPr>
          </a:p>
          <a:p>
            <a:pPr marL="742950" lvl="1" indent="-285750">
              <a:lnSpc>
                <a:spcPct val="100000"/>
              </a:lnSpc>
            </a:pPr>
            <a:r>
              <a:rPr lang="en-US" sz="1800" dirty="0" err="1">
                <a:latin typeface="+mj-lt"/>
              </a:rPr>
              <a:t>Xác</a:t>
            </a:r>
            <a:r>
              <a:rPr lang="en-US" sz="1800" dirty="0">
                <a:latin typeface="+mj-lt"/>
              </a:rPr>
              <a:t> </a:t>
            </a:r>
            <a:r>
              <a:rPr lang="en-US" sz="1800" dirty="0" err="1">
                <a:latin typeface="+mj-lt"/>
              </a:rPr>
              <a:t>thực</a:t>
            </a:r>
            <a:r>
              <a:rPr lang="en-US" sz="1800" dirty="0">
                <a:latin typeface="+mj-lt"/>
              </a:rPr>
              <a:t> </a:t>
            </a:r>
            <a:r>
              <a:rPr lang="en-US" sz="1800" dirty="0" err="1">
                <a:latin typeface="+mj-lt"/>
              </a:rPr>
              <a:t>và</a:t>
            </a:r>
            <a:r>
              <a:rPr lang="en-US" sz="1800" dirty="0">
                <a:latin typeface="+mj-lt"/>
              </a:rPr>
              <a:t> </a:t>
            </a:r>
            <a:r>
              <a:rPr lang="en-US" sz="1800" dirty="0" err="1">
                <a:latin typeface="+mj-lt"/>
              </a:rPr>
              <a:t>triển</a:t>
            </a:r>
            <a:r>
              <a:rPr lang="en-US" sz="1800" dirty="0">
                <a:latin typeface="+mj-lt"/>
              </a:rPr>
              <a:t> </a:t>
            </a:r>
            <a:r>
              <a:rPr lang="en-US" sz="1800" dirty="0" err="1">
                <a:latin typeface="+mj-lt"/>
              </a:rPr>
              <a:t>khai</a:t>
            </a:r>
            <a:r>
              <a:rPr lang="en-US" sz="1800" dirty="0">
                <a:latin typeface="+mj-lt"/>
              </a:rPr>
              <a:t> </a:t>
            </a:r>
            <a:r>
              <a:rPr lang="en-US" sz="1800" dirty="0" err="1">
                <a:latin typeface="+mj-lt"/>
              </a:rPr>
              <a:t>kết</a:t>
            </a:r>
            <a:r>
              <a:rPr lang="en-US" sz="1800" dirty="0">
                <a:latin typeface="+mj-lt"/>
              </a:rPr>
              <a:t> </a:t>
            </a:r>
            <a:r>
              <a:rPr lang="en-US" sz="1800" dirty="0" err="1">
                <a:latin typeface="+mj-lt"/>
              </a:rPr>
              <a:t>quả</a:t>
            </a:r>
            <a:r>
              <a:rPr lang="en-US" sz="1800" dirty="0">
                <a:latin typeface="+mj-lt"/>
              </a:rPr>
              <a:t> </a:t>
            </a:r>
            <a:r>
              <a:rPr lang="en-US" sz="1800" dirty="0" err="1">
                <a:latin typeface="+mj-lt"/>
              </a:rPr>
              <a:t>dự</a:t>
            </a:r>
            <a:r>
              <a:rPr lang="en-US" sz="1800" dirty="0">
                <a:latin typeface="+mj-lt"/>
              </a:rPr>
              <a:t> </a:t>
            </a:r>
            <a:r>
              <a:rPr lang="en-US" sz="1800" dirty="0" err="1">
                <a:latin typeface="+mj-lt"/>
              </a:rPr>
              <a:t>đoán</a:t>
            </a:r>
            <a:endParaRPr lang="en-US" sz="1800" dirty="0">
              <a:latin typeface="+mj-lt"/>
            </a:endParaRPr>
          </a:p>
        </p:txBody>
      </p:sp>
      <p:sp>
        <p:nvSpPr>
          <p:cNvPr id="9" name="Google Shape;1744;p44">
            <a:extLst>
              <a:ext uri="{FF2B5EF4-FFF2-40B4-BE49-F238E27FC236}">
                <a16:creationId xmlns:a16="http://schemas.microsoft.com/office/drawing/2014/main" id="{EF34D51D-0348-4920-94D6-FD3AFBFF4684}"/>
              </a:ext>
            </a:extLst>
          </p:cNvPr>
          <p:cNvSpPr txBox="1">
            <a:spLocks/>
          </p:cNvSpPr>
          <p:nvPr/>
        </p:nvSpPr>
        <p:spPr>
          <a:xfrm>
            <a:off x="545093" y="2857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dirty="0"/>
              <a:t>Forecasting</a:t>
            </a:r>
          </a:p>
        </p:txBody>
      </p:sp>
    </p:spTree>
    <p:extLst>
      <p:ext uri="{BB962C8B-B14F-4D97-AF65-F5344CB8AC3E}">
        <p14:creationId xmlns:p14="http://schemas.microsoft.com/office/powerpoint/2010/main" val="1774242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981200" y="1428750"/>
            <a:ext cx="565495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PREDICTIVE MAINTENANCE</a:t>
            </a:r>
            <a:endParaRPr dirty="0"/>
          </a:p>
        </p:txBody>
      </p:sp>
    </p:spTree>
    <p:extLst>
      <p:ext uri="{BB962C8B-B14F-4D97-AF65-F5344CB8AC3E}">
        <p14:creationId xmlns:p14="http://schemas.microsoft.com/office/powerpoint/2010/main" val="3342051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762000" y="1276350"/>
            <a:ext cx="7702550" cy="2819400"/>
          </a:xfrm>
          <a:noFill/>
          <a:ln>
            <a:noFill/>
          </a:ln>
        </p:spPr>
        <p:style>
          <a:lnRef idx="1">
            <a:schemeClr val="accent1"/>
          </a:lnRef>
          <a:fillRef idx="2">
            <a:schemeClr val="accent1"/>
          </a:fillRef>
          <a:effectRef idx="1">
            <a:schemeClr val="accent1"/>
          </a:effectRef>
          <a:fontRef idx="minor">
            <a:schemeClr val="dk1"/>
          </a:fontRef>
        </p:style>
        <p:txBody>
          <a:bodyPr anchor="ctr"/>
          <a:lstStyle/>
          <a:p>
            <a:pPr marL="501650" indent="-342900">
              <a:lnSpc>
                <a:spcPct val="150000"/>
              </a:lnSpc>
              <a:buSzPct val="150000"/>
              <a:buFont typeface="Arial" panose="020B0604020202020204" pitchFamily="34" charset="0"/>
              <a:buChar char="•"/>
            </a:pPr>
            <a:r>
              <a:rPr lang="vi-VN" sz="2000" dirty="0">
                <a:latin typeface="+mn-lt"/>
              </a:rPr>
              <a:t>Bảo trì dự đoán là quy trình giám sát tình trạng thực tế của thiết bị để dự đoán khi nào sẽ xảy ra hỏng hóc và tiến hành bảo trì máy trước khi sự cố xảy ra.</a:t>
            </a:r>
            <a:endParaRPr lang="en-US" sz="2000" dirty="0">
              <a:latin typeface="+mn-lt"/>
            </a:endParaRPr>
          </a:p>
          <a:p>
            <a:pPr marL="501650" indent="-342900">
              <a:lnSpc>
                <a:spcPct val="150000"/>
              </a:lnSpc>
              <a:buSzPct val="150000"/>
              <a:buFont typeface="Arial" panose="020B0604020202020204" pitchFamily="34" charset="0"/>
              <a:buChar char="•"/>
            </a:pPr>
            <a:r>
              <a:rPr lang="vi-VN" sz="2000" dirty="0">
                <a:latin typeface="+mn-lt"/>
              </a:rPr>
              <a:t>Mục đích là dự đoán thời điểm lỗi có khả năng xảy ra với thiết bị và cung cấp thông tin chi tiết để hỗ trợ lập kế hoạch bảo trì máy móc. </a:t>
            </a:r>
            <a:endParaRPr lang="en-US" sz="2000" dirty="0">
              <a:solidFill>
                <a:schemeClr val="tx2"/>
              </a:solidFill>
              <a:latin typeface="+mn-lt"/>
            </a:endParaRPr>
          </a:p>
        </p:txBody>
      </p:sp>
      <p:sp>
        <p:nvSpPr>
          <p:cNvPr id="5" name="Title 4"/>
          <p:cNvSpPr>
            <a:spLocks noGrp="1"/>
          </p:cNvSpPr>
          <p:nvPr>
            <p:ph type="title" idx="4294967295"/>
          </p:nvPr>
        </p:nvSpPr>
        <p:spPr>
          <a:xfrm>
            <a:off x="609600" y="438150"/>
            <a:ext cx="7704137" cy="573087"/>
          </a:xfrm>
        </p:spPr>
        <p:txBody>
          <a:bodyPr/>
          <a:lstStyle/>
          <a:p>
            <a:pPr algn="ctr"/>
            <a:r>
              <a:rPr lang="en-US" dirty="0"/>
              <a:t>OVERVIEW</a:t>
            </a:r>
          </a:p>
        </p:txBody>
      </p:sp>
    </p:spTree>
    <p:extLst>
      <p:ext uri="{BB962C8B-B14F-4D97-AF65-F5344CB8AC3E}">
        <p14:creationId xmlns:p14="http://schemas.microsoft.com/office/powerpoint/2010/main" val="3860390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38150"/>
            <a:ext cx="7704137" cy="573087"/>
          </a:xfrm>
        </p:spPr>
        <p:txBody>
          <a:bodyPr/>
          <a:lstStyle/>
          <a:p>
            <a:pPr algn="ctr"/>
            <a:r>
              <a:rPr lang="en-US" dirty="0"/>
              <a:t>PRINCIPLE OF OPERATION</a:t>
            </a:r>
          </a:p>
        </p:txBody>
      </p:sp>
      <p:sp>
        <p:nvSpPr>
          <p:cNvPr id="3" name="Text Placeholder 2"/>
          <p:cNvSpPr>
            <a:spLocks noGrp="1"/>
          </p:cNvSpPr>
          <p:nvPr>
            <p:ph type="body" idx="4294967295"/>
          </p:nvPr>
        </p:nvSpPr>
        <p:spPr>
          <a:xfrm>
            <a:off x="457200" y="1276350"/>
            <a:ext cx="7702550" cy="3416300"/>
          </a:xfrm>
          <a:noFill/>
          <a:ln>
            <a:noFill/>
          </a:ln>
        </p:spPr>
        <p:txBody>
          <a:bodyPr/>
          <a:lstStyle/>
          <a:p>
            <a:pPr marL="158750" indent="0">
              <a:buNone/>
            </a:pPr>
            <a:r>
              <a:rPr lang="en-US" sz="2000" dirty="0">
                <a:latin typeface="+mn-lt"/>
              </a:rPr>
              <a:t>Để có thể dự đoán các lỗi hỏng hóc -&gt; kĩ thuật dự đoán phù hợp:</a:t>
            </a:r>
          </a:p>
          <a:p>
            <a:pPr marL="501650" indent="-342900">
              <a:buClr>
                <a:schemeClr val="tx2"/>
              </a:buClr>
              <a:buFont typeface="Courier New" panose="02070309020205020404" pitchFamily="49" charset="0"/>
              <a:buChar char="o"/>
            </a:pPr>
            <a:r>
              <a:rPr lang="en-US" sz="2000" dirty="0">
                <a:latin typeface="+mn-lt"/>
              </a:rPr>
              <a:t>Phân tích độ rung</a:t>
            </a:r>
          </a:p>
          <a:p>
            <a:pPr marL="501650" indent="-342900">
              <a:buClr>
                <a:schemeClr val="tx2"/>
              </a:buClr>
              <a:buFont typeface="Courier New" panose="02070309020205020404" pitchFamily="49" charset="0"/>
              <a:buChar char="o"/>
            </a:pPr>
            <a:r>
              <a:rPr lang="en-US" sz="2000" dirty="0">
                <a:latin typeface="+mn-lt"/>
              </a:rPr>
              <a:t>Tạo tản nhiệt</a:t>
            </a:r>
          </a:p>
          <a:p>
            <a:pPr marL="501650" indent="-342900">
              <a:buClr>
                <a:schemeClr val="tx2"/>
              </a:buClr>
              <a:buFont typeface="Courier New" panose="02070309020205020404" pitchFamily="49" charset="0"/>
              <a:buChar char="o"/>
            </a:pPr>
            <a:r>
              <a:rPr lang="en-US" sz="2000" dirty="0">
                <a:latin typeface="+mn-lt"/>
              </a:rPr>
              <a:t>Phân tích sóng âm và siêu âm</a:t>
            </a:r>
          </a:p>
          <a:p>
            <a:pPr marL="501650" indent="-342900">
              <a:buClr>
                <a:schemeClr val="tx2"/>
              </a:buClr>
              <a:buFont typeface="Courier New" panose="02070309020205020404" pitchFamily="49" charset="0"/>
              <a:buChar char="o"/>
            </a:pPr>
            <a:r>
              <a:rPr lang="en-US" sz="2000" dirty="0">
                <a:latin typeface="+mn-lt"/>
              </a:rPr>
              <a:t>Phân tích dầu</a:t>
            </a:r>
          </a:p>
          <a:p>
            <a:pPr marL="158750" indent="0">
              <a:buClr>
                <a:schemeClr val="tx2"/>
              </a:buClr>
              <a:buNone/>
            </a:pPr>
            <a:r>
              <a:rPr lang="en-US" sz="2000" dirty="0">
                <a:latin typeface="+mn-lt"/>
              </a:rPr>
              <a:t>Ngoài ra </a:t>
            </a:r>
            <a:r>
              <a:rPr lang="vi-VN" sz="2000" dirty="0">
                <a:latin typeface="+mn-lt"/>
              </a:rPr>
              <a:t>còn có kĩ thuật kiểm tra khí thải và giám sát tình trạng. Sự kết hợp của nhiều phương pháp khác nhau sẽ giúp giảm thiểu tối đa sự cố.</a:t>
            </a:r>
            <a:endParaRPr lang="en-US" sz="2000" dirty="0">
              <a:latin typeface="+mn-lt"/>
            </a:endParaRPr>
          </a:p>
        </p:txBody>
      </p:sp>
    </p:spTree>
    <p:extLst>
      <p:ext uri="{BB962C8B-B14F-4D97-AF65-F5344CB8AC3E}">
        <p14:creationId xmlns:p14="http://schemas.microsoft.com/office/powerpoint/2010/main" val="596292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123950"/>
            <a:ext cx="8153400" cy="2805320"/>
          </a:xfrm>
          <a:prstGeom prst="rect">
            <a:avLst/>
          </a:prstGeom>
        </p:spPr>
        <p:txBody>
          <a:bodyPr wrap="square">
            <a:spAutoFit/>
          </a:bodyPr>
          <a:lstStyle/>
          <a:p>
            <a:pPr marL="342900" indent="-342900">
              <a:lnSpc>
                <a:spcPct val="150000"/>
              </a:lnSpc>
              <a:buClr>
                <a:schemeClr val="tx2"/>
              </a:buClr>
              <a:buFont typeface="Arial" pitchFamily="34" charset="0"/>
              <a:buChar char="•"/>
            </a:pPr>
            <a:r>
              <a:rPr lang="en-US" sz="2000" dirty="0">
                <a:solidFill>
                  <a:schemeClr val="tx2"/>
                </a:solidFill>
                <a:latin typeface="+mn-lt"/>
              </a:rPr>
              <a:t>P</a:t>
            </a:r>
            <a:r>
              <a:rPr lang="vi-VN" sz="2000" dirty="0">
                <a:solidFill>
                  <a:schemeClr val="tx2"/>
                </a:solidFill>
                <a:latin typeface="+mn-lt"/>
              </a:rPr>
              <a:t>hụ thuộc rất nhiều vào trình độ chuyên gia </a:t>
            </a:r>
            <a:r>
              <a:rPr lang="en-US" sz="2000" dirty="0">
                <a:solidFill>
                  <a:schemeClr val="tx2"/>
                </a:solidFill>
                <a:latin typeface="+mn-lt"/>
              </a:rPr>
              <a:t>(CNTT, máy móc)</a:t>
            </a:r>
          </a:p>
          <a:p>
            <a:pPr marL="342900" indent="-342900">
              <a:lnSpc>
                <a:spcPct val="150000"/>
              </a:lnSpc>
              <a:buClr>
                <a:schemeClr val="tx2"/>
              </a:buClr>
              <a:buFont typeface="Arial" pitchFamily="34" charset="0"/>
              <a:buChar char="•"/>
            </a:pPr>
            <a:r>
              <a:rPr lang="en-US" sz="2000" dirty="0">
                <a:solidFill>
                  <a:schemeClr val="tx2"/>
                </a:solidFill>
                <a:latin typeface="+mn-lt"/>
              </a:rPr>
              <a:t>Chi phí lắp đặt trước cao</a:t>
            </a:r>
          </a:p>
          <a:p>
            <a:pPr marL="342900" indent="-342900">
              <a:lnSpc>
                <a:spcPct val="150000"/>
              </a:lnSpc>
              <a:buClr>
                <a:schemeClr val="tx2"/>
              </a:buClr>
              <a:buFont typeface="Arial" pitchFamily="34" charset="0"/>
              <a:buChar char="•"/>
            </a:pPr>
            <a:r>
              <a:rPr lang="en-US" sz="2000" dirty="0">
                <a:solidFill>
                  <a:schemeClr val="tx2"/>
                </a:solidFill>
                <a:latin typeface="+mn-lt"/>
              </a:rPr>
              <a:t>Hệ thống </a:t>
            </a:r>
            <a:r>
              <a:rPr lang="vi-VN" sz="2000" dirty="0">
                <a:solidFill>
                  <a:schemeClr val="tx2"/>
                </a:solidFill>
                <a:latin typeface="+mn-lt"/>
              </a:rPr>
              <a:t>cơ sở dữ liệu bảo dưỡng phải rất đầy đủ, tin cậy và được thu thập trong thời gian đủ dài</a:t>
            </a:r>
            <a:r>
              <a:rPr lang="en-US" sz="2000" dirty="0">
                <a:solidFill>
                  <a:schemeClr val="tx2"/>
                </a:solidFill>
                <a:latin typeface="+mn-lt"/>
              </a:rPr>
              <a:t> (có thể là hàng chục năm)</a:t>
            </a:r>
          </a:p>
          <a:p>
            <a:pPr>
              <a:lnSpc>
                <a:spcPct val="150000"/>
              </a:lnSpc>
              <a:buClr>
                <a:schemeClr val="tx2"/>
              </a:buClr>
            </a:pPr>
            <a:r>
              <a:rPr lang="en-US" sz="2000" dirty="0">
                <a:solidFill>
                  <a:schemeClr val="tx2"/>
                </a:solidFill>
                <a:latin typeface="+mn-lt"/>
              </a:rPr>
              <a:t>=&gt; Phù hợp với </a:t>
            </a:r>
            <a:r>
              <a:rPr lang="en-US" sz="2000" dirty="0">
                <a:solidFill>
                  <a:schemeClr val="tx2"/>
                </a:solidFill>
              </a:rPr>
              <a:t>d</a:t>
            </a:r>
            <a:r>
              <a:rPr lang="vi-VN" sz="2000" dirty="0">
                <a:solidFill>
                  <a:schemeClr val="tx2"/>
                </a:solidFill>
              </a:rPr>
              <a:t>oanh nghiệp ưu tiên các phương pháp hiệu quả về chi phí</a:t>
            </a:r>
            <a:r>
              <a:rPr lang="en-US" sz="2000" dirty="0">
                <a:solidFill>
                  <a:schemeClr val="tx2"/>
                </a:solidFill>
              </a:rPr>
              <a:t>.</a:t>
            </a:r>
            <a:endParaRPr lang="en-US" sz="2000" dirty="0">
              <a:solidFill>
                <a:schemeClr val="tx2"/>
              </a:solidFill>
              <a:latin typeface="+mn-lt"/>
            </a:endParaRPr>
          </a:p>
        </p:txBody>
      </p:sp>
      <p:sp>
        <p:nvSpPr>
          <p:cNvPr id="3" name="Title 4"/>
          <p:cNvSpPr txBox="1">
            <a:spLocks/>
          </p:cNvSpPr>
          <p:nvPr/>
        </p:nvSpPr>
        <p:spPr>
          <a:xfrm>
            <a:off x="685800" y="438150"/>
            <a:ext cx="7704137"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pPr algn="ctr"/>
            <a:r>
              <a:rPr lang="en-US" dirty="0"/>
              <a:t>NOTES</a:t>
            </a:r>
          </a:p>
        </p:txBody>
      </p:sp>
    </p:spTree>
    <p:extLst>
      <p:ext uri="{BB962C8B-B14F-4D97-AF65-F5344CB8AC3E}">
        <p14:creationId xmlns:p14="http://schemas.microsoft.com/office/powerpoint/2010/main" val="3612594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DA06-E6B2-4049-AC2D-B5A9D366370D}"/>
              </a:ext>
            </a:extLst>
          </p:cNvPr>
          <p:cNvSpPr>
            <a:spLocks noGrp="1"/>
          </p:cNvSpPr>
          <p:nvPr>
            <p:ph type="title"/>
          </p:nvPr>
        </p:nvSpPr>
        <p:spPr>
          <a:xfrm>
            <a:off x="952500" y="1504950"/>
            <a:ext cx="7239000" cy="2306100"/>
          </a:xfrm>
        </p:spPr>
        <p:txBody>
          <a:bodyPr/>
          <a:lstStyle/>
          <a:p>
            <a:r>
              <a:rPr lang="en-US" sz="6800" dirty="0"/>
              <a:t>MACHINE LEARNING AS A SERVICE (</a:t>
            </a:r>
            <a:r>
              <a:rPr lang="en-US" sz="6800" dirty="0" err="1"/>
              <a:t>MLaaS</a:t>
            </a:r>
            <a:r>
              <a:rPr lang="en-US" sz="6800" dirty="0"/>
              <a:t>)</a:t>
            </a:r>
          </a:p>
        </p:txBody>
      </p:sp>
    </p:spTree>
    <p:extLst>
      <p:ext uri="{BB962C8B-B14F-4D97-AF65-F5344CB8AC3E}">
        <p14:creationId xmlns:p14="http://schemas.microsoft.com/office/powerpoint/2010/main" val="890767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31E8-336A-40DB-BCE4-067C7BAAFAD6}"/>
              </a:ext>
            </a:extLst>
          </p:cNvPr>
          <p:cNvSpPr>
            <a:spLocks noGrp="1"/>
          </p:cNvSpPr>
          <p:nvPr>
            <p:ph type="title"/>
          </p:nvPr>
        </p:nvSpPr>
        <p:spPr>
          <a:xfrm>
            <a:off x="381000" y="1706850"/>
            <a:ext cx="2175500" cy="1729800"/>
          </a:xfrm>
        </p:spPr>
        <p:txBody>
          <a:bodyPr/>
          <a:lstStyle/>
          <a:p>
            <a:r>
              <a:rPr lang="vi-VN" dirty="0">
                <a:latin typeface="+mn-lt"/>
              </a:rPr>
              <a:t>MLaaS là gì?</a:t>
            </a:r>
            <a:endParaRPr lang="en-US" dirty="0">
              <a:latin typeface="+mn-lt"/>
            </a:endParaRPr>
          </a:p>
        </p:txBody>
      </p:sp>
      <p:sp>
        <p:nvSpPr>
          <p:cNvPr id="3" name="TextBox 2">
            <a:extLst>
              <a:ext uri="{FF2B5EF4-FFF2-40B4-BE49-F238E27FC236}">
                <a16:creationId xmlns:a16="http://schemas.microsoft.com/office/drawing/2014/main" id="{083DCC1E-982F-47EB-A745-BCED7618C566}"/>
              </a:ext>
            </a:extLst>
          </p:cNvPr>
          <p:cNvSpPr txBox="1"/>
          <p:nvPr/>
        </p:nvSpPr>
        <p:spPr>
          <a:xfrm>
            <a:off x="2895600" y="514350"/>
            <a:ext cx="6019799" cy="3970318"/>
          </a:xfrm>
          <a:prstGeom prst="rect">
            <a:avLst/>
          </a:prstGeom>
          <a:noFill/>
        </p:spPr>
        <p:txBody>
          <a:bodyPr wrap="square" rtlCol="0">
            <a:spAutoFit/>
          </a:bodyPr>
          <a:lstStyle/>
          <a:p>
            <a:pPr marL="285750" indent="-285750">
              <a:buClr>
                <a:schemeClr val="accent4"/>
              </a:buClr>
              <a:buFont typeface="Wingdings" panose="05000000000000000000" pitchFamily="2" charset="2"/>
              <a:buChar char="Ø"/>
            </a:pPr>
            <a:r>
              <a:rPr lang="vi-VN" sz="1800" dirty="0" err="1">
                <a:solidFill>
                  <a:schemeClr val="accent4"/>
                </a:solidFill>
              </a:rPr>
              <a:t>Với</a:t>
            </a:r>
            <a:r>
              <a:rPr lang="vi-VN" sz="1800" dirty="0">
                <a:solidFill>
                  <a:schemeClr val="accent4"/>
                </a:solidFill>
              </a:rPr>
              <a:t> </a:t>
            </a:r>
            <a:r>
              <a:rPr lang="vi-VN" sz="1800" dirty="0" err="1">
                <a:solidFill>
                  <a:schemeClr val="accent4"/>
                </a:solidFill>
              </a:rPr>
              <a:t>sự</a:t>
            </a:r>
            <a:r>
              <a:rPr lang="vi-VN" sz="1800" dirty="0">
                <a:solidFill>
                  <a:schemeClr val="accent4"/>
                </a:solidFill>
              </a:rPr>
              <a:t> </a:t>
            </a:r>
            <a:r>
              <a:rPr lang="vi-VN" sz="1800" dirty="0" err="1">
                <a:solidFill>
                  <a:schemeClr val="accent4"/>
                </a:solidFill>
              </a:rPr>
              <a:t>phát</a:t>
            </a:r>
            <a:r>
              <a:rPr lang="vi-VN" sz="1800" dirty="0">
                <a:solidFill>
                  <a:schemeClr val="accent4"/>
                </a:solidFill>
              </a:rPr>
              <a:t> </a:t>
            </a:r>
            <a:r>
              <a:rPr lang="vi-VN" sz="1800" dirty="0" err="1">
                <a:solidFill>
                  <a:schemeClr val="accent4"/>
                </a:solidFill>
              </a:rPr>
              <a:t>triển</a:t>
            </a:r>
            <a:r>
              <a:rPr lang="vi-VN" sz="1800" dirty="0">
                <a:solidFill>
                  <a:schemeClr val="accent4"/>
                </a:solidFill>
              </a:rPr>
              <a:t> </a:t>
            </a:r>
            <a:r>
              <a:rPr lang="vi-VN" sz="1800" dirty="0" err="1">
                <a:solidFill>
                  <a:schemeClr val="accent4"/>
                </a:solidFill>
              </a:rPr>
              <a:t>của</a:t>
            </a:r>
            <a:r>
              <a:rPr lang="vi-VN" sz="1800" dirty="0">
                <a:solidFill>
                  <a:schemeClr val="accent4"/>
                </a:solidFill>
              </a:rPr>
              <a:t> </a:t>
            </a:r>
            <a:r>
              <a:rPr lang="vi-VN" sz="1800" dirty="0" err="1">
                <a:solidFill>
                  <a:schemeClr val="accent4"/>
                </a:solidFill>
              </a:rPr>
              <a:t>Điện</a:t>
            </a:r>
            <a:r>
              <a:rPr lang="vi-VN" sz="1800" dirty="0">
                <a:solidFill>
                  <a:schemeClr val="accent4"/>
                </a:solidFill>
              </a:rPr>
              <a:t> </a:t>
            </a:r>
            <a:r>
              <a:rPr lang="vi-VN" sz="1800" dirty="0" err="1">
                <a:solidFill>
                  <a:schemeClr val="accent4"/>
                </a:solidFill>
              </a:rPr>
              <a:t>toán</a:t>
            </a:r>
            <a:r>
              <a:rPr lang="vi-VN" sz="1800" dirty="0">
                <a:solidFill>
                  <a:schemeClr val="accent4"/>
                </a:solidFill>
              </a:rPr>
              <a:t> </a:t>
            </a:r>
            <a:r>
              <a:rPr lang="vi-VN" sz="1800" dirty="0" err="1">
                <a:solidFill>
                  <a:schemeClr val="accent4"/>
                </a:solidFill>
              </a:rPr>
              <a:t>đám</a:t>
            </a:r>
            <a:r>
              <a:rPr lang="vi-VN" sz="1800" dirty="0">
                <a:solidFill>
                  <a:schemeClr val="accent4"/>
                </a:solidFill>
              </a:rPr>
              <a:t> mây </a:t>
            </a:r>
            <a:r>
              <a:rPr lang="vi-VN" sz="1800" dirty="0" err="1">
                <a:solidFill>
                  <a:schemeClr val="accent4"/>
                </a:solidFill>
              </a:rPr>
              <a:t>cùng</a:t>
            </a:r>
            <a:r>
              <a:rPr lang="vi-VN" sz="1800" dirty="0">
                <a:solidFill>
                  <a:schemeClr val="accent4"/>
                </a:solidFill>
              </a:rPr>
              <a:t> </a:t>
            </a:r>
            <a:r>
              <a:rPr lang="vi-VN" sz="1800" dirty="0" err="1">
                <a:solidFill>
                  <a:schemeClr val="accent4"/>
                </a:solidFill>
              </a:rPr>
              <a:t>sự</a:t>
            </a:r>
            <a:r>
              <a:rPr lang="vi-VN" sz="1800" dirty="0">
                <a:solidFill>
                  <a:schemeClr val="accent4"/>
                </a:solidFill>
              </a:rPr>
              <a:t> </a:t>
            </a:r>
            <a:r>
              <a:rPr lang="vi-VN" sz="1800" dirty="0" err="1">
                <a:solidFill>
                  <a:schemeClr val="accent4"/>
                </a:solidFill>
              </a:rPr>
              <a:t>xuất</a:t>
            </a:r>
            <a:r>
              <a:rPr lang="vi-VN" sz="1800" dirty="0">
                <a:solidFill>
                  <a:schemeClr val="accent4"/>
                </a:solidFill>
              </a:rPr>
              <a:t> </a:t>
            </a:r>
            <a:r>
              <a:rPr lang="vi-VN" sz="1800" dirty="0" err="1">
                <a:solidFill>
                  <a:schemeClr val="accent4"/>
                </a:solidFill>
              </a:rPr>
              <a:t>hiện</a:t>
            </a:r>
            <a:r>
              <a:rPr lang="vi-VN" sz="1800" dirty="0">
                <a:solidFill>
                  <a:schemeClr val="accent4"/>
                </a:solidFill>
              </a:rPr>
              <a:t> </a:t>
            </a:r>
            <a:r>
              <a:rPr lang="vi-VN" sz="1800" dirty="0" err="1">
                <a:solidFill>
                  <a:schemeClr val="accent4"/>
                </a:solidFill>
              </a:rPr>
              <a:t>của</a:t>
            </a:r>
            <a:r>
              <a:rPr lang="vi-VN" sz="1800" dirty="0">
                <a:solidFill>
                  <a:schemeClr val="accent4"/>
                </a:solidFill>
              </a:rPr>
              <a:t> </a:t>
            </a:r>
            <a:r>
              <a:rPr lang="vi-VN" sz="1800" dirty="0" err="1">
                <a:solidFill>
                  <a:schemeClr val="accent4"/>
                </a:solidFill>
              </a:rPr>
              <a:t>các</a:t>
            </a:r>
            <a:r>
              <a:rPr lang="vi-VN" sz="1800" dirty="0">
                <a:solidFill>
                  <a:schemeClr val="accent4"/>
                </a:solidFill>
              </a:rPr>
              <a:t> </a:t>
            </a:r>
            <a:r>
              <a:rPr lang="vi-VN" sz="1800" dirty="0" err="1">
                <a:solidFill>
                  <a:schemeClr val="accent4"/>
                </a:solidFill>
              </a:rPr>
              <a:t>dịch</a:t>
            </a:r>
            <a:r>
              <a:rPr lang="vi-VN" sz="1800" dirty="0">
                <a:solidFill>
                  <a:schemeClr val="accent4"/>
                </a:solidFill>
              </a:rPr>
              <a:t> </a:t>
            </a:r>
            <a:r>
              <a:rPr lang="vi-VN" sz="1800" dirty="0" err="1">
                <a:solidFill>
                  <a:schemeClr val="accent4"/>
                </a:solidFill>
              </a:rPr>
              <a:t>vụ</a:t>
            </a:r>
            <a:r>
              <a:rPr lang="vi-VN" sz="1800" dirty="0">
                <a:solidFill>
                  <a:schemeClr val="accent4"/>
                </a:solidFill>
              </a:rPr>
              <a:t> như </a:t>
            </a:r>
            <a:r>
              <a:rPr lang="vi-VN" sz="1800" dirty="0" err="1">
                <a:solidFill>
                  <a:schemeClr val="accent4"/>
                </a:solidFill>
              </a:rPr>
              <a:t>IaaS</a:t>
            </a:r>
            <a:r>
              <a:rPr lang="vi-VN" sz="1800" dirty="0">
                <a:solidFill>
                  <a:schemeClr val="accent4"/>
                </a:solidFill>
              </a:rPr>
              <a:t> (</a:t>
            </a:r>
            <a:r>
              <a:rPr lang="vi-VN" sz="1800" dirty="0" err="1">
                <a:solidFill>
                  <a:schemeClr val="accent4"/>
                </a:solidFill>
              </a:rPr>
              <a:t>Infrastructure</a:t>
            </a:r>
            <a:r>
              <a:rPr lang="vi-VN" sz="1800" dirty="0">
                <a:solidFill>
                  <a:schemeClr val="accent4"/>
                </a:solidFill>
              </a:rPr>
              <a:t>), </a:t>
            </a:r>
            <a:r>
              <a:rPr lang="vi-VN" sz="1800" dirty="0" err="1">
                <a:solidFill>
                  <a:schemeClr val="accent4"/>
                </a:solidFill>
              </a:rPr>
              <a:t>PaaS</a:t>
            </a:r>
            <a:r>
              <a:rPr lang="vi-VN" sz="1800" dirty="0">
                <a:solidFill>
                  <a:schemeClr val="accent4"/>
                </a:solidFill>
              </a:rPr>
              <a:t> (</a:t>
            </a:r>
            <a:r>
              <a:rPr lang="vi-VN" sz="1800" dirty="0" err="1">
                <a:solidFill>
                  <a:schemeClr val="accent4"/>
                </a:solidFill>
              </a:rPr>
              <a:t>Platform</a:t>
            </a:r>
            <a:r>
              <a:rPr lang="vi-VN" sz="1800" dirty="0">
                <a:solidFill>
                  <a:schemeClr val="accent4"/>
                </a:solidFill>
              </a:rPr>
              <a:t>), </a:t>
            </a:r>
            <a:r>
              <a:rPr lang="vi-VN" sz="1800" dirty="0" err="1">
                <a:solidFill>
                  <a:schemeClr val="accent4"/>
                </a:solidFill>
              </a:rPr>
              <a:t>SaaS</a:t>
            </a:r>
            <a:r>
              <a:rPr lang="vi-VN" sz="1800" dirty="0">
                <a:solidFill>
                  <a:schemeClr val="accent4"/>
                </a:solidFill>
              </a:rPr>
              <a:t> (</a:t>
            </a:r>
            <a:r>
              <a:rPr lang="vi-VN" sz="1800" dirty="0" err="1">
                <a:solidFill>
                  <a:schemeClr val="accent4"/>
                </a:solidFill>
              </a:rPr>
              <a:t>Software</a:t>
            </a:r>
            <a:r>
              <a:rPr lang="vi-VN" sz="1800" dirty="0">
                <a:solidFill>
                  <a:schemeClr val="accent4"/>
                </a:solidFill>
              </a:rPr>
              <a:t>), </a:t>
            </a:r>
            <a:r>
              <a:rPr lang="vi-VN" sz="1800" dirty="0" err="1">
                <a:solidFill>
                  <a:schemeClr val="accent4"/>
                </a:solidFill>
              </a:rPr>
              <a:t>nhiều</a:t>
            </a:r>
            <a:r>
              <a:rPr lang="vi-VN" sz="1800" dirty="0">
                <a:solidFill>
                  <a:schemeClr val="accent4"/>
                </a:solidFill>
              </a:rPr>
              <a:t> doanh </a:t>
            </a:r>
            <a:r>
              <a:rPr lang="vi-VN" sz="1800" dirty="0" err="1">
                <a:solidFill>
                  <a:schemeClr val="accent4"/>
                </a:solidFill>
              </a:rPr>
              <a:t>nghiệp</a:t>
            </a:r>
            <a:r>
              <a:rPr lang="vi-VN" sz="1800" dirty="0">
                <a:solidFill>
                  <a:schemeClr val="accent4"/>
                </a:solidFill>
              </a:rPr>
              <a:t> </a:t>
            </a:r>
            <a:r>
              <a:rPr lang="vi-VN" sz="1800" dirty="0" err="1">
                <a:solidFill>
                  <a:schemeClr val="accent4"/>
                </a:solidFill>
              </a:rPr>
              <a:t>ngày</a:t>
            </a:r>
            <a:r>
              <a:rPr lang="vi-VN" sz="1800" dirty="0">
                <a:solidFill>
                  <a:schemeClr val="accent4"/>
                </a:solidFill>
              </a:rPr>
              <a:t> nay </a:t>
            </a:r>
            <a:r>
              <a:rPr lang="vi-VN" sz="1800" dirty="0" err="1">
                <a:solidFill>
                  <a:schemeClr val="accent4"/>
                </a:solidFill>
              </a:rPr>
              <a:t>đã</a:t>
            </a:r>
            <a:r>
              <a:rPr lang="vi-VN" sz="1800" dirty="0">
                <a:solidFill>
                  <a:schemeClr val="accent4"/>
                </a:solidFill>
              </a:rPr>
              <a:t> </a:t>
            </a:r>
            <a:r>
              <a:rPr lang="vi-VN" sz="1800" dirty="0" err="1">
                <a:solidFill>
                  <a:schemeClr val="accent4"/>
                </a:solidFill>
              </a:rPr>
              <a:t>chuyển</a:t>
            </a:r>
            <a:r>
              <a:rPr lang="vi-VN" sz="1800" dirty="0">
                <a:solidFill>
                  <a:schemeClr val="accent4"/>
                </a:solidFill>
              </a:rPr>
              <a:t> </a:t>
            </a:r>
            <a:r>
              <a:rPr lang="vi-VN" sz="1800" dirty="0" err="1">
                <a:solidFill>
                  <a:schemeClr val="accent4"/>
                </a:solidFill>
              </a:rPr>
              <a:t>dịch</a:t>
            </a:r>
            <a:r>
              <a:rPr lang="vi-VN" sz="1800" dirty="0">
                <a:solidFill>
                  <a:schemeClr val="accent4"/>
                </a:solidFill>
              </a:rPr>
              <a:t> sang </a:t>
            </a:r>
            <a:r>
              <a:rPr lang="vi-VN" sz="1800" dirty="0" err="1">
                <a:solidFill>
                  <a:schemeClr val="accent4"/>
                </a:solidFill>
              </a:rPr>
              <a:t>các</a:t>
            </a:r>
            <a:r>
              <a:rPr lang="vi-VN" sz="1800" dirty="0">
                <a:solidFill>
                  <a:schemeClr val="accent4"/>
                </a:solidFill>
              </a:rPr>
              <a:t> </a:t>
            </a:r>
            <a:r>
              <a:rPr lang="vi-VN" sz="1800" dirty="0" err="1">
                <a:solidFill>
                  <a:schemeClr val="accent4"/>
                </a:solidFill>
              </a:rPr>
              <a:t>dịch</a:t>
            </a:r>
            <a:r>
              <a:rPr lang="vi-VN" sz="1800" dirty="0">
                <a:solidFill>
                  <a:schemeClr val="accent4"/>
                </a:solidFill>
              </a:rPr>
              <a:t> </a:t>
            </a:r>
            <a:r>
              <a:rPr lang="vi-VN" sz="1800" dirty="0" err="1">
                <a:solidFill>
                  <a:schemeClr val="accent4"/>
                </a:solidFill>
              </a:rPr>
              <a:t>vụ</a:t>
            </a:r>
            <a:r>
              <a:rPr lang="vi-VN" sz="1800" dirty="0">
                <a:solidFill>
                  <a:schemeClr val="accent4"/>
                </a:solidFill>
              </a:rPr>
              <a:t> lưu </a:t>
            </a:r>
            <a:r>
              <a:rPr lang="vi-VN" sz="1800" dirty="0" err="1">
                <a:solidFill>
                  <a:schemeClr val="accent4"/>
                </a:solidFill>
              </a:rPr>
              <a:t>trữ</a:t>
            </a:r>
            <a:r>
              <a:rPr lang="vi-VN" sz="1800" dirty="0">
                <a:solidFill>
                  <a:schemeClr val="accent4"/>
                </a:solidFill>
              </a:rPr>
              <a:t>, </a:t>
            </a:r>
            <a:r>
              <a:rPr lang="vi-VN" sz="1800" dirty="0" err="1">
                <a:solidFill>
                  <a:schemeClr val="accent4"/>
                </a:solidFill>
              </a:rPr>
              <a:t>triển</a:t>
            </a:r>
            <a:r>
              <a:rPr lang="vi-VN" sz="1800" dirty="0">
                <a:solidFill>
                  <a:schemeClr val="accent4"/>
                </a:solidFill>
              </a:rPr>
              <a:t> khai </a:t>
            </a:r>
            <a:r>
              <a:rPr lang="vi-VN" sz="1800" dirty="0" err="1">
                <a:solidFill>
                  <a:schemeClr val="accent4"/>
                </a:solidFill>
              </a:rPr>
              <a:t>và</a:t>
            </a:r>
            <a:r>
              <a:rPr lang="vi-VN" sz="1800" dirty="0">
                <a:solidFill>
                  <a:schemeClr val="accent4"/>
                </a:solidFill>
              </a:rPr>
              <a:t> </a:t>
            </a:r>
            <a:r>
              <a:rPr lang="vi-VN" sz="1800" dirty="0" err="1">
                <a:solidFill>
                  <a:schemeClr val="accent4"/>
                </a:solidFill>
              </a:rPr>
              <a:t>bảo</a:t>
            </a:r>
            <a:r>
              <a:rPr lang="vi-VN" sz="1800" dirty="0">
                <a:solidFill>
                  <a:schemeClr val="accent4"/>
                </a:solidFill>
              </a:rPr>
              <a:t> </a:t>
            </a:r>
            <a:r>
              <a:rPr lang="vi-VN" sz="1800" dirty="0" err="1">
                <a:solidFill>
                  <a:schemeClr val="accent4"/>
                </a:solidFill>
              </a:rPr>
              <a:t>trì</a:t>
            </a:r>
            <a:r>
              <a:rPr lang="vi-VN" sz="1800" dirty="0">
                <a:solidFill>
                  <a:schemeClr val="accent4"/>
                </a:solidFill>
              </a:rPr>
              <a:t> trên </a:t>
            </a:r>
            <a:r>
              <a:rPr lang="vi-VN" sz="1800" dirty="0" err="1">
                <a:solidFill>
                  <a:schemeClr val="accent4"/>
                </a:solidFill>
              </a:rPr>
              <a:t>Cloud</a:t>
            </a:r>
            <a:r>
              <a:rPr lang="vi-VN" sz="1800" dirty="0">
                <a:solidFill>
                  <a:schemeClr val="accent4"/>
                </a:solidFill>
              </a:rPr>
              <a:t>.</a:t>
            </a:r>
          </a:p>
          <a:p>
            <a:pPr marL="285750" indent="-285750">
              <a:buClr>
                <a:schemeClr val="accent4"/>
              </a:buClr>
              <a:buFont typeface="Wingdings" panose="05000000000000000000" pitchFamily="2" charset="2"/>
              <a:buChar char="Ø"/>
            </a:pPr>
            <a:endParaRPr lang="vi-VN" sz="1800" dirty="0">
              <a:solidFill>
                <a:schemeClr val="accent4"/>
              </a:solidFill>
            </a:endParaRPr>
          </a:p>
          <a:p>
            <a:pPr marL="285750" indent="-285750">
              <a:buClr>
                <a:schemeClr val="accent4"/>
              </a:buClr>
              <a:buFont typeface="Wingdings" panose="05000000000000000000" pitchFamily="2" charset="2"/>
              <a:buChar char="Ø"/>
            </a:pPr>
            <a:r>
              <a:rPr lang="vi-VN" sz="1800" dirty="0" err="1">
                <a:solidFill>
                  <a:schemeClr val="accent4"/>
                </a:solidFill>
              </a:rPr>
              <a:t>Sức</a:t>
            </a:r>
            <a:r>
              <a:rPr lang="vi-VN" sz="1800" dirty="0">
                <a:solidFill>
                  <a:schemeClr val="accent4"/>
                </a:solidFill>
              </a:rPr>
              <a:t> </a:t>
            </a:r>
            <a:r>
              <a:rPr lang="vi-VN" sz="1800" dirty="0" err="1">
                <a:solidFill>
                  <a:schemeClr val="accent4"/>
                </a:solidFill>
              </a:rPr>
              <a:t>mạnh</a:t>
            </a:r>
            <a:r>
              <a:rPr lang="vi-VN" sz="1800" dirty="0">
                <a:solidFill>
                  <a:schemeClr val="accent4"/>
                </a:solidFill>
              </a:rPr>
              <a:t> </a:t>
            </a:r>
            <a:r>
              <a:rPr lang="vi-VN" sz="1800" dirty="0" err="1">
                <a:solidFill>
                  <a:schemeClr val="accent4"/>
                </a:solidFill>
              </a:rPr>
              <a:t>của</a:t>
            </a:r>
            <a:r>
              <a:rPr lang="vi-VN" sz="1800" dirty="0">
                <a:solidFill>
                  <a:schemeClr val="accent4"/>
                </a:solidFill>
              </a:rPr>
              <a:t> </a:t>
            </a:r>
            <a:r>
              <a:rPr lang="vi-VN" sz="1800" dirty="0" err="1">
                <a:solidFill>
                  <a:schemeClr val="accent4"/>
                </a:solidFill>
              </a:rPr>
              <a:t>máy</a:t>
            </a:r>
            <a:r>
              <a:rPr lang="vi-VN" sz="1800" dirty="0">
                <a:solidFill>
                  <a:schemeClr val="accent4"/>
                </a:solidFill>
              </a:rPr>
              <a:t> </a:t>
            </a:r>
            <a:r>
              <a:rPr lang="vi-VN" sz="1800" dirty="0" err="1">
                <a:solidFill>
                  <a:schemeClr val="accent4"/>
                </a:solidFill>
              </a:rPr>
              <a:t>học</a:t>
            </a:r>
            <a:r>
              <a:rPr lang="vi-VN" sz="1800" dirty="0">
                <a:solidFill>
                  <a:schemeClr val="accent4"/>
                </a:solidFill>
              </a:rPr>
              <a:t> trong </a:t>
            </a:r>
            <a:r>
              <a:rPr lang="vi-VN" sz="1800" dirty="0" err="1">
                <a:solidFill>
                  <a:schemeClr val="accent4"/>
                </a:solidFill>
              </a:rPr>
              <a:t>việc</a:t>
            </a:r>
            <a:r>
              <a:rPr lang="vi-VN" sz="1800" dirty="0">
                <a:solidFill>
                  <a:schemeClr val="accent4"/>
                </a:solidFill>
              </a:rPr>
              <a:t> phân </a:t>
            </a:r>
            <a:r>
              <a:rPr lang="vi-VN" sz="1800" dirty="0" err="1">
                <a:solidFill>
                  <a:schemeClr val="accent4"/>
                </a:solidFill>
              </a:rPr>
              <a:t>tích</a:t>
            </a:r>
            <a:r>
              <a:rPr lang="vi-VN" sz="1800" dirty="0">
                <a:solidFill>
                  <a:schemeClr val="accent4"/>
                </a:solidFill>
              </a:rPr>
              <a:t>, </a:t>
            </a:r>
            <a:r>
              <a:rPr lang="vi-VN" sz="1800" dirty="0" err="1">
                <a:solidFill>
                  <a:schemeClr val="accent4"/>
                </a:solidFill>
              </a:rPr>
              <a:t>thống</a:t>
            </a:r>
            <a:r>
              <a:rPr lang="vi-VN" sz="1800" dirty="0">
                <a:solidFill>
                  <a:schemeClr val="accent4"/>
                </a:solidFill>
              </a:rPr>
              <a:t> kê </a:t>
            </a:r>
            <a:r>
              <a:rPr lang="vi-VN" sz="1800" dirty="0" err="1">
                <a:solidFill>
                  <a:schemeClr val="accent4"/>
                </a:solidFill>
              </a:rPr>
              <a:t>dữ</a:t>
            </a:r>
            <a:r>
              <a:rPr lang="vi-VN" sz="1800" dirty="0">
                <a:solidFill>
                  <a:schemeClr val="accent4"/>
                </a:solidFill>
              </a:rPr>
              <a:t> </a:t>
            </a:r>
            <a:r>
              <a:rPr lang="vi-VN" sz="1800" dirty="0" err="1">
                <a:solidFill>
                  <a:schemeClr val="accent4"/>
                </a:solidFill>
              </a:rPr>
              <a:t>liệu</a:t>
            </a:r>
            <a:r>
              <a:rPr lang="vi-VN" sz="1800" dirty="0">
                <a:solidFill>
                  <a:schemeClr val="accent4"/>
                </a:solidFill>
              </a:rPr>
              <a:t>, </a:t>
            </a:r>
            <a:r>
              <a:rPr lang="vi-VN" sz="1800" dirty="0" err="1">
                <a:solidFill>
                  <a:schemeClr val="accent4"/>
                </a:solidFill>
              </a:rPr>
              <a:t>dự</a:t>
            </a:r>
            <a:r>
              <a:rPr lang="vi-VN" sz="1800" dirty="0">
                <a:solidFill>
                  <a:schemeClr val="accent4"/>
                </a:solidFill>
              </a:rPr>
              <a:t> </a:t>
            </a:r>
            <a:r>
              <a:rPr lang="vi-VN" sz="1800" dirty="0" err="1">
                <a:solidFill>
                  <a:schemeClr val="accent4"/>
                </a:solidFill>
              </a:rPr>
              <a:t>đoán</a:t>
            </a:r>
            <a:r>
              <a:rPr lang="vi-VN" sz="1800" dirty="0">
                <a:solidFill>
                  <a:schemeClr val="accent4"/>
                </a:solidFill>
              </a:rPr>
              <a:t> tăng </a:t>
            </a:r>
            <a:r>
              <a:rPr lang="vi-VN" sz="1800" dirty="0" err="1">
                <a:solidFill>
                  <a:schemeClr val="accent4"/>
                </a:solidFill>
              </a:rPr>
              <a:t>trưởng</a:t>
            </a:r>
            <a:r>
              <a:rPr lang="vi-VN" sz="1800" dirty="0">
                <a:solidFill>
                  <a:schemeClr val="accent4"/>
                </a:solidFill>
              </a:rPr>
              <a:t>, </a:t>
            </a:r>
            <a:r>
              <a:rPr lang="vi-VN" sz="1800" dirty="0" err="1">
                <a:solidFill>
                  <a:schemeClr val="accent4"/>
                </a:solidFill>
              </a:rPr>
              <a:t>rủi</a:t>
            </a:r>
            <a:r>
              <a:rPr lang="vi-VN" sz="1800" dirty="0">
                <a:solidFill>
                  <a:schemeClr val="accent4"/>
                </a:solidFill>
              </a:rPr>
              <a:t> ro </a:t>
            </a:r>
            <a:r>
              <a:rPr lang="vi-VN" sz="1800" dirty="0" err="1">
                <a:solidFill>
                  <a:schemeClr val="accent4"/>
                </a:solidFill>
              </a:rPr>
              <a:t>là</a:t>
            </a:r>
            <a:r>
              <a:rPr lang="vi-VN" sz="1800" dirty="0">
                <a:solidFill>
                  <a:schemeClr val="accent4"/>
                </a:solidFill>
              </a:rPr>
              <a:t> không </a:t>
            </a:r>
            <a:r>
              <a:rPr lang="vi-VN" sz="1800" dirty="0" err="1">
                <a:solidFill>
                  <a:schemeClr val="accent4"/>
                </a:solidFill>
              </a:rPr>
              <a:t>thể</a:t>
            </a:r>
            <a:r>
              <a:rPr lang="vi-VN" sz="1800" dirty="0">
                <a:solidFill>
                  <a:schemeClr val="accent4"/>
                </a:solidFill>
              </a:rPr>
              <a:t> </a:t>
            </a:r>
            <a:r>
              <a:rPr lang="vi-VN" sz="1800" dirty="0" err="1">
                <a:solidFill>
                  <a:schemeClr val="accent4"/>
                </a:solidFill>
              </a:rPr>
              <a:t>bàn</a:t>
            </a:r>
            <a:r>
              <a:rPr lang="vi-VN" sz="1800" dirty="0">
                <a:solidFill>
                  <a:schemeClr val="accent4"/>
                </a:solidFill>
              </a:rPr>
              <a:t> </a:t>
            </a:r>
            <a:r>
              <a:rPr lang="vi-VN" sz="1800" dirty="0" err="1">
                <a:solidFill>
                  <a:schemeClr val="accent4"/>
                </a:solidFill>
              </a:rPr>
              <a:t>cãi</a:t>
            </a:r>
            <a:r>
              <a:rPr lang="vi-VN" sz="1800" dirty="0">
                <a:solidFill>
                  <a:schemeClr val="accent4"/>
                </a:solidFill>
              </a:rPr>
              <a:t> </a:t>
            </a:r>
            <a:r>
              <a:rPr lang="vi-VN" sz="1800" dirty="0" err="1">
                <a:solidFill>
                  <a:schemeClr val="accent4"/>
                </a:solidFill>
              </a:rPr>
              <a:t>và</a:t>
            </a:r>
            <a:r>
              <a:rPr lang="vi-VN" sz="1800" dirty="0">
                <a:solidFill>
                  <a:schemeClr val="accent4"/>
                </a:solidFill>
              </a:rPr>
              <a:t> </a:t>
            </a:r>
            <a:r>
              <a:rPr lang="vi-VN" sz="1800" dirty="0" err="1">
                <a:solidFill>
                  <a:schemeClr val="accent4"/>
                </a:solidFill>
              </a:rPr>
              <a:t>cần</a:t>
            </a:r>
            <a:r>
              <a:rPr lang="vi-VN" sz="1800" dirty="0">
                <a:solidFill>
                  <a:schemeClr val="accent4"/>
                </a:solidFill>
              </a:rPr>
              <a:t> </a:t>
            </a:r>
            <a:r>
              <a:rPr lang="vi-VN" sz="1800" dirty="0" err="1">
                <a:solidFill>
                  <a:schemeClr val="accent4"/>
                </a:solidFill>
              </a:rPr>
              <a:t>thiết</a:t>
            </a:r>
            <a:r>
              <a:rPr lang="vi-VN" sz="1800" dirty="0">
                <a:solidFill>
                  <a:schemeClr val="accent4"/>
                </a:solidFill>
              </a:rPr>
              <a:t> cho </a:t>
            </a:r>
            <a:r>
              <a:rPr lang="vi-VN" sz="1800" dirty="0" err="1">
                <a:solidFill>
                  <a:schemeClr val="accent4"/>
                </a:solidFill>
              </a:rPr>
              <a:t>bất</a:t>
            </a:r>
            <a:r>
              <a:rPr lang="vi-VN" sz="1800" dirty="0">
                <a:solidFill>
                  <a:schemeClr val="accent4"/>
                </a:solidFill>
              </a:rPr>
              <a:t> </a:t>
            </a:r>
            <a:r>
              <a:rPr lang="vi-VN" sz="1800" dirty="0" err="1">
                <a:solidFill>
                  <a:schemeClr val="accent4"/>
                </a:solidFill>
              </a:rPr>
              <a:t>cứ</a:t>
            </a:r>
            <a:r>
              <a:rPr lang="vi-VN" sz="1800" dirty="0">
                <a:solidFill>
                  <a:schemeClr val="accent4"/>
                </a:solidFill>
              </a:rPr>
              <a:t> doanh </a:t>
            </a:r>
            <a:r>
              <a:rPr lang="vi-VN" sz="1800" dirty="0" err="1">
                <a:solidFill>
                  <a:schemeClr val="accent4"/>
                </a:solidFill>
              </a:rPr>
              <a:t>nghiệp</a:t>
            </a:r>
            <a:r>
              <a:rPr lang="vi-VN" sz="1800" dirty="0">
                <a:solidFill>
                  <a:schemeClr val="accent4"/>
                </a:solidFill>
              </a:rPr>
              <a:t> </a:t>
            </a:r>
            <a:r>
              <a:rPr lang="vi-VN" sz="1800" dirty="0" err="1">
                <a:solidFill>
                  <a:schemeClr val="accent4"/>
                </a:solidFill>
              </a:rPr>
              <a:t>nào</a:t>
            </a:r>
            <a:r>
              <a:rPr lang="vi-VN" sz="1800" dirty="0">
                <a:solidFill>
                  <a:schemeClr val="accent4"/>
                </a:solidFill>
              </a:rPr>
              <a:t>.</a:t>
            </a:r>
          </a:p>
          <a:p>
            <a:pPr marL="285750" indent="-285750">
              <a:buClr>
                <a:schemeClr val="accent4"/>
              </a:buClr>
              <a:buFont typeface="Wingdings" panose="05000000000000000000" pitchFamily="2" charset="2"/>
              <a:buChar char="Ø"/>
            </a:pPr>
            <a:endParaRPr lang="vi-VN" sz="1800" dirty="0">
              <a:solidFill>
                <a:schemeClr val="accent4"/>
              </a:solidFill>
            </a:endParaRPr>
          </a:p>
          <a:p>
            <a:pPr marL="285750" indent="-285750">
              <a:buClr>
                <a:schemeClr val="accent4"/>
              </a:buClr>
              <a:buFont typeface="Wingdings" panose="05000000000000000000" pitchFamily="2" charset="2"/>
              <a:buChar char="Ø"/>
            </a:pPr>
            <a:r>
              <a:rPr lang="vi-VN" sz="1800" dirty="0">
                <a:solidFill>
                  <a:schemeClr val="accent4"/>
                </a:solidFill>
              </a:rPr>
              <a:t>Tuy nhiên không </a:t>
            </a:r>
            <a:r>
              <a:rPr lang="vi-VN" sz="1800" dirty="0" err="1">
                <a:solidFill>
                  <a:schemeClr val="accent4"/>
                </a:solidFill>
              </a:rPr>
              <a:t>phải</a:t>
            </a:r>
            <a:r>
              <a:rPr lang="vi-VN" sz="1800" dirty="0">
                <a:solidFill>
                  <a:schemeClr val="accent4"/>
                </a:solidFill>
              </a:rPr>
              <a:t> doanh </a:t>
            </a:r>
            <a:r>
              <a:rPr lang="vi-VN" sz="1800" dirty="0" err="1">
                <a:solidFill>
                  <a:schemeClr val="accent4"/>
                </a:solidFill>
              </a:rPr>
              <a:t>nghiệp</a:t>
            </a:r>
            <a:r>
              <a:rPr lang="vi-VN" sz="1800" dirty="0">
                <a:solidFill>
                  <a:schemeClr val="accent4"/>
                </a:solidFill>
              </a:rPr>
              <a:t> </a:t>
            </a:r>
            <a:r>
              <a:rPr lang="vi-VN" sz="1800" dirty="0" err="1">
                <a:solidFill>
                  <a:schemeClr val="accent4"/>
                </a:solidFill>
              </a:rPr>
              <a:t>nào</a:t>
            </a:r>
            <a:r>
              <a:rPr lang="vi-VN" sz="1800" dirty="0">
                <a:solidFill>
                  <a:schemeClr val="accent4"/>
                </a:solidFill>
              </a:rPr>
              <a:t> </a:t>
            </a:r>
            <a:r>
              <a:rPr lang="vi-VN" sz="1800" dirty="0" err="1">
                <a:solidFill>
                  <a:schemeClr val="accent4"/>
                </a:solidFill>
              </a:rPr>
              <a:t>cũng</a:t>
            </a:r>
            <a:r>
              <a:rPr lang="vi-VN" sz="1800" dirty="0">
                <a:solidFill>
                  <a:schemeClr val="accent4"/>
                </a:solidFill>
              </a:rPr>
              <a:t> </a:t>
            </a:r>
            <a:r>
              <a:rPr lang="vi-VN" sz="1800" dirty="0" err="1">
                <a:solidFill>
                  <a:schemeClr val="accent4"/>
                </a:solidFill>
              </a:rPr>
              <a:t>có</a:t>
            </a:r>
            <a:r>
              <a:rPr lang="vi-VN" sz="1800" dirty="0">
                <a:solidFill>
                  <a:schemeClr val="accent4"/>
                </a:solidFill>
              </a:rPr>
              <a:t> </a:t>
            </a:r>
            <a:r>
              <a:rPr lang="vi-VN" sz="1800" dirty="0" err="1">
                <a:solidFill>
                  <a:schemeClr val="accent4"/>
                </a:solidFill>
              </a:rPr>
              <a:t>thể</a:t>
            </a:r>
            <a:r>
              <a:rPr lang="vi-VN" sz="1800" dirty="0">
                <a:solidFill>
                  <a:schemeClr val="accent4"/>
                </a:solidFill>
              </a:rPr>
              <a:t> chi </a:t>
            </a:r>
            <a:r>
              <a:rPr lang="vi-VN" sz="1800" dirty="0" err="1">
                <a:solidFill>
                  <a:schemeClr val="accent4"/>
                </a:solidFill>
              </a:rPr>
              <a:t>trả</a:t>
            </a:r>
            <a:r>
              <a:rPr lang="vi-VN" sz="1800" dirty="0">
                <a:solidFill>
                  <a:schemeClr val="accent4"/>
                </a:solidFill>
              </a:rPr>
              <a:t> chi </a:t>
            </a:r>
            <a:r>
              <a:rPr lang="vi-VN" sz="1800" dirty="0" err="1">
                <a:solidFill>
                  <a:schemeClr val="accent4"/>
                </a:solidFill>
              </a:rPr>
              <a:t>phí</a:t>
            </a:r>
            <a:r>
              <a:rPr lang="vi-VN" sz="1800" dirty="0">
                <a:solidFill>
                  <a:schemeClr val="accent4"/>
                </a:solidFill>
              </a:rPr>
              <a:t> cho </a:t>
            </a:r>
            <a:r>
              <a:rPr lang="vi-VN" sz="1800" dirty="0" err="1">
                <a:solidFill>
                  <a:schemeClr val="accent4"/>
                </a:solidFill>
              </a:rPr>
              <a:t>việc</a:t>
            </a:r>
            <a:r>
              <a:rPr lang="vi-VN" sz="1800" dirty="0">
                <a:solidFill>
                  <a:schemeClr val="accent4"/>
                </a:solidFill>
              </a:rPr>
              <a:t> </a:t>
            </a:r>
            <a:r>
              <a:rPr lang="vi-VN" sz="1800" dirty="0" err="1">
                <a:solidFill>
                  <a:schemeClr val="accent4"/>
                </a:solidFill>
              </a:rPr>
              <a:t>tự</a:t>
            </a:r>
            <a:r>
              <a:rPr lang="vi-VN" sz="1800" dirty="0">
                <a:solidFill>
                  <a:schemeClr val="accent4"/>
                </a:solidFill>
              </a:rPr>
              <a:t> </a:t>
            </a:r>
            <a:r>
              <a:rPr lang="vi-VN" sz="1800" dirty="0" err="1">
                <a:solidFill>
                  <a:schemeClr val="accent4"/>
                </a:solidFill>
              </a:rPr>
              <a:t>phát</a:t>
            </a:r>
            <a:r>
              <a:rPr lang="vi-VN" sz="1800" dirty="0">
                <a:solidFill>
                  <a:schemeClr val="accent4"/>
                </a:solidFill>
              </a:rPr>
              <a:t> </a:t>
            </a:r>
            <a:r>
              <a:rPr lang="vi-VN" sz="1800" dirty="0" err="1">
                <a:solidFill>
                  <a:schemeClr val="accent4"/>
                </a:solidFill>
              </a:rPr>
              <a:t>triển</a:t>
            </a:r>
            <a:r>
              <a:rPr lang="vi-VN" sz="1800" dirty="0">
                <a:solidFill>
                  <a:schemeClr val="accent4"/>
                </a:solidFill>
              </a:rPr>
              <a:t> mô </a:t>
            </a:r>
            <a:r>
              <a:rPr lang="vi-VN" sz="1800" dirty="0" err="1">
                <a:solidFill>
                  <a:schemeClr val="accent4"/>
                </a:solidFill>
              </a:rPr>
              <a:t>hình</a:t>
            </a:r>
            <a:r>
              <a:rPr lang="vi-VN" sz="1800" dirty="0">
                <a:solidFill>
                  <a:schemeClr val="accent4"/>
                </a:solidFill>
              </a:rPr>
              <a:t> </a:t>
            </a:r>
            <a:r>
              <a:rPr lang="vi-VN" sz="1800" dirty="0" err="1">
                <a:solidFill>
                  <a:schemeClr val="accent4"/>
                </a:solidFill>
              </a:rPr>
              <a:t>máy</a:t>
            </a:r>
            <a:r>
              <a:rPr lang="vi-VN" sz="1800" dirty="0">
                <a:solidFill>
                  <a:schemeClr val="accent4"/>
                </a:solidFill>
              </a:rPr>
              <a:t> </a:t>
            </a:r>
            <a:r>
              <a:rPr lang="vi-VN" sz="1800" dirty="0" err="1">
                <a:solidFill>
                  <a:schemeClr val="accent4"/>
                </a:solidFill>
              </a:rPr>
              <a:t>học</a:t>
            </a:r>
            <a:r>
              <a:rPr lang="vi-VN" sz="1800" dirty="0">
                <a:solidFill>
                  <a:schemeClr val="accent4"/>
                </a:solidFill>
              </a:rPr>
              <a:t> cho riêng minh </a:t>
            </a:r>
            <a:r>
              <a:rPr lang="vi-VN" sz="1800" dirty="0" err="1">
                <a:solidFill>
                  <a:schemeClr val="accent4"/>
                </a:solidFill>
              </a:rPr>
              <a:t>cũng</a:t>
            </a:r>
            <a:r>
              <a:rPr lang="vi-VN" sz="1800" dirty="0">
                <a:solidFill>
                  <a:schemeClr val="accent4"/>
                </a:solidFill>
              </a:rPr>
              <a:t> như chưa </a:t>
            </a:r>
            <a:r>
              <a:rPr lang="vi-VN" sz="1800" dirty="0" err="1">
                <a:solidFill>
                  <a:schemeClr val="accent4"/>
                </a:solidFill>
              </a:rPr>
              <a:t>đảm</a:t>
            </a:r>
            <a:r>
              <a:rPr lang="vi-VN" sz="1800" dirty="0">
                <a:solidFill>
                  <a:schemeClr val="accent4"/>
                </a:solidFill>
              </a:rPr>
              <a:t> </a:t>
            </a:r>
            <a:r>
              <a:rPr lang="vi-VN" sz="1800" dirty="0" err="1">
                <a:solidFill>
                  <a:schemeClr val="accent4"/>
                </a:solidFill>
              </a:rPr>
              <a:t>bảo</a:t>
            </a:r>
            <a:r>
              <a:rPr lang="vi-VN" sz="1800" dirty="0">
                <a:solidFill>
                  <a:schemeClr val="accent4"/>
                </a:solidFill>
              </a:rPr>
              <a:t> </a:t>
            </a:r>
            <a:r>
              <a:rPr lang="vi-VN" sz="1800" dirty="0" err="1">
                <a:solidFill>
                  <a:schemeClr val="accent4"/>
                </a:solidFill>
              </a:rPr>
              <a:t>được</a:t>
            </a:r>
            <a:r>
              <a:rPr lang="vi-VN" sz="1800" dirty="0">
                <a:solidFill>
                  <a:schemeClr val="accent4"/>
                </a:solidFill>
              </a:rPr>
              <a:t> </a:t>
            </a:r>
            <a:r>
              <a:rPr lang="vi-VN" sz="1800" dirty="0" err="1">
                <a:solidFill>
                  <a:schemeClr val="accent4"/>
                </a:solidFill>
              </a:rPr>
              <a:t>tính</a:t>
            </a:r>
            <a:r>
              <a:rPr lang="vi-VN" sz="1800" dirty="0">
                <a:solidFill>
                  <a:schemeClr val="accent4"/>
                </a:solidFill>
              </a:rPr>
              <a:t> </a:t>
            </a:r>
            <a:r>
              <a:rPr lang="vi-VN" sz="1800" dirty="0" err="1">
                <a:solidFill>
                  <a:schemeClr val="accent4"/>
                </a:solidFill>
              </a:rPr>
              <a:t>hiệu</a:t>
            </a:r>
            <a:r>
              <a:rPr lang="vi-VN" sz="1800" dirty="0">
                <a:solidFill>
                  <a:schemeClr val="accent4"/>
                </a:solidFill>
              </a:rPr>
              <a:t> </a:t>
            </a:r>
            <a:r>
              <a:rPr lang="vi-VN" sz="1800" dirty="0" err="1">
                <a:solidFill>
                  <a:schemeClr val="accent4"/>
                </a:solidFill>
              </a:rPr>
              <a:t>quả</a:t>
            </a:r>
            <a:r>
              <a:rPr lang="vi-VN" sz="1800" dirty="0">
                <a:solidFill>
                  <a:schemeClr val="accent4"/>
                </a:solidFill>
              </a:rPr>
              <a:t> </a:t>
            </a:r>
            <a:r>
              <a:rPr lang="vi-VN" sz="1800" dirty="0" err="1">
                <a:solidFill>
                  <a:schemeClr val="accent4"/>
                </a:solidFill>
              </a:rPr>
              <a:t>của</a:t>
            </a:r>
            <a:r>
              <a:rPr lang="vi-VN" sz="1800" dirty="0">
                <a:solidFill>
                  <a:schemeClr val="accent4"/>
                </a:solidFill>
              </a:rPr>
              <a:t> </a:t>
            </a:r>
            <a:r>
              <a:rPr lang="vi-VN" sz="1800" dirty="0" err="1">
                <a:solidFill>
                  <a:schemeClr val="accent4"/>
                </a:solidFill>
              </a:rPr>
              <a:t>nó</a:t>
            </a:r>
            <a:r>
              <a:rPr lang="vi-VN" sz="1800" dirty="0">
                <a:solidFill>
                  <a:schemeClr val="accent4"/>
                </a:solidFill>
              </a:rPr>
              <a:t>.</a:t>
            </a:r>
          </a:p>
        </p:txBody>
      </p:sp>
    </p:spTree>
    <p:extLst>
      <p:ext uri="{BB962C8B-B14F-4D97-AF65-F5344CB8AC3E}">
        <p14:creationId xmlns:p14="http://schemas.microsoft.com/office/powerpoint/2010/main" val="6111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flipH="1">
            <a:off x="5638800" y="1352550"/>
            <a:ext cx="1701300" cy="445500"/>
          </a:xfrm>
        </p:spPr>
        <p:txBody>
          <a:bodyPr/>
          <a:lstStyle/>
          <a:p>
            <a:r>
              <a:rPr lang="en-US" dirty="0"/>
              <a:t>Strong AI</a:t>
            </a:r>
          </a:p>
        </p:txBody>
      </p:sp>
      <p:sp>
        <p:nvSpPr>
          <p:cNvPr id="5" name="Subtitle 4"/>
          <p:cNvSpPr>
            <a:spLocks noGrp="1"/>
          </p:cNvSpPr>
          <p:nvPr>
            <p:ph type="subTitle" idx="2"/>
          </p:nvPr>
        </p:nvSpPr>
        <p:spPr>
          <a:xfrm flipH="1">
            <a:off x="5029200" y="1962150"/>
            <a:ext cx="2711100" cy="2667000"/>
          </a:xfrm>
        </p:spPr>
        <p:txBody>
          <a:bodyPr/>
          <a:lstStyle/>
          <a:p>
            <a:pPr marL="346075" indent="-193675" algn="just">
              <a:lnSpc>
                <a:spcPct val="150000"/>
              </a:lnSpc>
              <a:buFont typeface="Arial" pitchFamily="34" charset="0"/>
              <a:buChar char="•"/>
            </a:pPr>
            <a:r>
              <a:rPr lang="en-US" dirty="0" err="1">
                <a:latin typeface="+mj-lt"/>
              </a:rPr>
              <a:t>Ứng</a:t>
            </a:r>
            <a:r>
              <a:rPr lang="en-US" dirty="0">
                <a:latin typeface="+mj-lt"/>
              </a:rPr>
              <a:t> </a:t>
            </a:r>
            <a:r>
              <a:rPr lang="en-US" dirty="0" err="1">
                <a:latin typeface="+mj-lt"/>
              </a:rPr>
              <a:t>dụng</a:t>
            </a:r>
            <a:r>
              <a:rPr lang="en-US" dirty="0">
                <a:latin typeface="+mj-lt"/>
              </a:rPr>
              <a:t> </a:t>
            </a:r>
            <a:r>
              <a:rPr lang="en-US" dirty="0" err="1">
                <a:latin typeface="+mj-lt"/>
              </a:rPr>
              <a:t>rộng</a:t>
            </a:r>
            <a:r>
              <a:rPr lang="en-US" dirty="0">
                <a:latin typeface="+mj-lt"/>
              </a:rPr>
              <a:t> </a:t>
            </a:r>
            <a:r>
              <a:rPr lang="en-US" dirty="0" err="1">
                <a:latin typeface="+mj-lt"/>
              </a:rPr>
              <a:t>hơn</a:t>
            </a:r>
            <a:r>
              <a:rPr lang="en-US" dirty="0">
                <a:latin typeface="+mj-lt"/>
              </a:rPr>
              <a:t> </a:t>
            </a:r>
            <a:r>
              <a:rPr lang="en-US" dirty="0" err="1">
                <a:latin typeface="+mj-lt"/>
              </a:rPr>
              <a:t>trong</a:t>
            </a:r>
            <a:r>
              <a:rPr lang="en-US" dirty="0">
                <a:latin typeface="+mj-lt"/>
              </a:rPr>
              <a:t> </a:t>
            </a:r>
            <a:r>
              <a:rPr lang="en-US" dirty="0" err="1">
                <a:latin typeface="+mj-lt"/>
              </a:rPr>
              <a:t>phạm</a:t>
            </a:r>
            <a:r>
              <a:rPr lang="en-US" dirty="0">
                <a:latin typeface="+mj-lt"/>
              </a:rPr>
              <a:t> vi </a:t>
            </a:r>
            <a:r>
              <a:rPr lang="en-US" dirty="0" err="1">
                <a:latin typeface="+mj-lt"/>
              </a:rPr>
              <a:t>lớn</a:t>
            </a:r>
            <a:r>
              <a:rPr lang="en-US" dirty="0">
                <a:latin typeface="+mj-lt"/>
              </a:rPr>
              <a:t>.</a:t>
            </a:r>
          </a:p>
          <a:p>
            <a:pPr marL="346075" indent="-193675" algn="just">
              <a:lnSpc>
                <a:spcPct val="150000"/>
              </a:lnSpc>
              <a:buFont typeface="Arial" pitchFamily="34" charset="0"/>
              <a:buChar char="•"/>
            </a:pPr>
            <a:r>
              <a:rPr lang="en-US" dirty="0" err="1">
                <a:latin typeface="+mj-lt"/>
              </a:rPr>
              <a:t>Sở</a:t>
            </a:r>
            <a:r>
              <a:rPr lang="en-US" dirty="0">
                <a:latin typeface="+mj-lt"/>
              </a:rPr>
              <a:t> </a:t>
            </a:r>
            <a:r>
              <a:rPr lang="en-US" dirty="0" err="1">
                <a:latin typeface="+mj-lt"/>
              </a:rPr>
              <a:t>hữu</a:t>
            </a:r>
            <a:r>
              <a:rPr lang="en-US" dirty="0">
                <a:latin typeface="+mj-lt"/>
              </a:rPr>
              <a:t> </a:t>
            </a:r>
            <a:r>
              <a:rPr lang="en-US" dirty="0" err="1">
                <a:latin typeface="+mj-lt"/>
              </a:rPr>
              <a:t>trí</a:t>
            </a:r>
            <a:r>
              <a:rPr lang="en-US" dirty="0">
                <a:latin typeface="+mj-lt"/>
              </a:rPr>
              <a:t> </a:t>
            </a:r>
            <a:r>
              <a:rPr lang="en-US" dirty="0" err="1">
                <a:latin typeface="+mj-lt"/>
              </a:rPr>
              <a:t>thông</a:t>
            </a:r>
            <a:r>
              <a:rPr lang="en-US" dirty="0">
                <a:latin typeface="+mj-lt"/>
              </a:rPr>
              <a:t> minh </a:t>
            </a:r>
            <a:r>
              <a:rPr lang="en-US" dirty="0" err="1">
                <a:latin typeface="+mj-lt"/>
              </a:rPr>
              <a:t>như</a:t>
            </a:r>
            <a:r>
              <a:rPr lang="en-US" dirty="0">
                <a:latin typeface="+mj-lt"/>
              </a:rPr>
              <a:t> con </a:t>
            </a:r>
            <a:r>
              <a:rPr lang="en-US" dirty="0" err="1">
                <a:latin typeface="+mj-lt"/>
              </a:rPr>
              <a:t>người</a:t>
            </a:r>
            <a:r>
              <a:rPr lang="en-US" dirty="0">
                <a:latin typeface="+mj-lt"/>
              </a:rPr>
              <a:t>.</a:t>
            </a:r>
          </a:p>
          <a:p>
            <a:pPr marL="346075" indent="-193675" algn="just">
              <a:lnSpc>
                <a:spcPct val="150000"/>
              </a:lnSpc>
              <a:buFont typeface="Arial" pitchFamily="34" charset="0"/>
              <a:buChar char="•"/>
            </a:pPr>
            <a:r>
              <a:rPr lang="en-US" dirty="0" err="1">
                <a:latin typeface="+mj-lt"/>
              </a:rPr>
              <a:t>Sử</a:t>
            </a:r>
            <a:r>
              <a:rPr lang="en-US" dirty="0">
                <a:latin typeface="+mj-lt"/>
              </a:rPr>
              <a:t> </a:t>
            </a:r>
            <a:r>
              <a:rPr lang="en-US" dirty="0" err="1">
                <a:latin typeface="+mj-lt"/>
              </a:rPr>
              <a:t>dụng</a:t>
            </a:r>
            <a:r>
              <a:rPr lang="en-US" dirty="0">
                <a:latin typeface="+mj-lt"/>
              </a:rPr>
              <a:t> </a:t>
            </a:r>
            <a:r>
              <a:rPr lang="en-US" dirty="0" err="1">
                <a:latin typeface="+mj-lt"/>
              </a:rPr>
              <a:t>phương</a:t>
            </a:r>
            <a:r>
              <a:rPr lang="en-US" dirty="0">
                <a:latin typeface="+mj-lt"/>
              </a:rPr>
              <a:t> </a:t>
            </a:r>
            <a:r>
              <a:rPr lang="en-US" dirty="0" err="1">
                <a:latin typeface="+mj-lt"/>
              </a:rPr>
              <a:t>pháp</a:t>
            </a:r>
            <a:r>
              <a:rPr lang="en-US" dirty="0">
                <a:latin typeface="+mj-lt"/>
              </a:rPr>
              <a:t> clustering, association </a:t>
            </a:r>
            <a:r>
              <a:rPr lang="en-US" dirty="0" err="1">
                <a:latin typeface="+mj-lt"/>
              </a:rPr>
              <a:t>để</a:t>
            </a:r>
            <a:r>
              <a:rPr lang="en-US" dirty="0">
                <a:latin typeface="+mj-lt"/>
              </a:rPr>
              <a:t> </a:t>
            </a:r>
            <a:r>
              <a:rPr lang="en-US" dirty="0" err="1">
                <a:latin typeface="+mj-lt"/>
              </a:rPr>
              <a:t>xử</a:t>
            </a:r>
            <a:r>
              <a:rPr lang="en-US" dirty="0">
                <a:latin typeface="+mj-lt"/>
              </a:rPr>
              <a:t> </a:t>
            </a:r>
            <a:r>
              <a:rPr lang="en-US" dirty="0" err="1">
                <a:latin typeface="+mj-lt"/>
              </a:rPr>
              <a:t>lý</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a:t>
            </a:r>
          </a:p>
        </p:txBody>
      </p:sp>
      <p:sp>
        <p:nvSpPr>
          <p:cNvPr id="6" name="Subtitle 5"/>
          <p:cNvSpPr>
            <a:spLocks noGrp="1"/>
          </p:cNvSpPr>
          <p:nvPr>
            <p:ph type="subTitle" idx="3"/>
          </p:nvPr>
        </p:nvSpPr>
        <p:spPr>
          <a:xfrm flipH="1">
            <a:off x="1828800" y="1428750"/>
            <a:ext cx="1701300" cy="445500"/>
          </a:xfrm>
        </p:spPr>
        <p:txBody>
          <a:bodyPr/>
          <a:lstStyle/>
          <a:p>
            <a:r>
              <a:rPr lang="en-US" dirty="0"/>
              <a:t>Weak AI</a:t>
            </a:r>
          </a:p>
        </p:txBody>
      </p:sp>
      <p:sp>
        <p:nvSpPr>
          <p:cNvPr id="7" name="Subtitle 6"/>
          <p:cNvSpPr>
            <a:spLocks noGrp="1"/>
          </p:cNvSpPr>
          <p:nvPr>
            <p:ph type="subTitle" idx="4"/>
          </p:nvPr>
        </p:nvSpPr>
        <p:spPr>
          <a:xfrm flipH="1">
            <a:off x="1295400" y="1885950"/>
            <a:ext cx="2711100" cy="2819400"/>
          </a:xfrm>
        </p:spPr>
        <p:txBody>
          <a:bodyPr/>
          <a:lstStyle/>
          <a:p>
            <a:pPr marL="346075" indent="-193675" algn="just">
              <a:lnSpc>
                <a:spcPct val="150000"/>
              </a:lnSpc>
              <a:buFont typeface="Arial" pitchFamily="34" charset="0"/>
              <a:buChar char="•"/>
            </a:pPr>
            <a:r>
              <a:rPr lang="en-US" dirty="0" err="1">
                <a:latin typeface="+mj-lt"/>
              </a:rPr>
              <a:t>Ứng</a:t>
            </a:r>
            <a:r>
              <a:rPr lang="en-US" dirty="0">
                <a:latin typeface="+mj-lt"/>
              </a:rPr>
              <a:t> </a:t>
            </a:r>
            <a:r>
              <a:rPr lang="en-US" dirty="0" err="1">
                <a:latin typeface="+mj-lt"/>
              </a:rPr>
              <a:t>dụng</a:t>
            </a:r>
            <a:r>
              <a:rPr lang="en-US" dirty="0">
                <a:latin typeface="+mj-lt"/>
              </a:rPr>
              <a:t> </a:t>
            </a:r>
            <a:r>
              <a:rPr lang="en-US" dirty="0" err="1">
                <a:latin typeface="+mj-lt"/>
              </a:rPr>
              <a:t>phù</a:t>
            </a:r>
            <a:r>
              <a:rPr lang="en-US" dirty="0">
                <a:latin typeface="+mj-lt"/>
              </a:rPr>
              <a:t> </a:t>
            </a:r>
            <a:r>
              <a:rPr lang="en-US" dirty="0" err="1">
                <a:latin typeface="+mj-lt"/>
              </a:rPr>
              <a:t>hợp</a:t>
            </a:r>
            <a:r>
              <a:rPr lang="en-US" dirty="0">
                <a:latin typeface="+mj-lt"/>
              </a:rPr>
              <a:t> </a:t>
            </a:r>
            <a:r>
              <a:rPr lang="en-US" dirty="0" err="1">
                <a:latin typeface="+mj-lt"/>
              </a:rPr>
              <a:t>với</a:t>
            </a:r>
            <a:r>
              <a:rPr lang="en-US" dirty="0">
                <a:latin typeface="+mj-lt"/>
              </a:rPr>
              <a:t> </a:t>
            </a:r>
            <a:r>
              <a:rPr lang="en-US" dirty="0" err="1">
                <a:latin typeface="+mj-lt"/>
              </a:rPr>
              <a:t>những</a:t>
            </a:r>
            <a:r>
              <a:rPr lang="en-US" dirty="0">
                <a:latin typeface="+mj-lt"/>
              </a:rPr>
              <a:t> </a:t>
            </a:r>
            <a:r>
              <a:rPr lang="en-US" dirty="0" err="1">
                <a:latin typeface="+mj-lt"/>
              </a:rPr>
              <a:t>tác</a:t>
            </a:r>
            <a:r>
              <a:rPr lang="en-US" dirty="0">
                <a:latin typeface="+mj-lt"/>
              </a:rPr>
              <a:t> </a:t>
            </a:r>
            <a:r>
              <a:rPr lang="en-US" dirty="0" err="1">
                <a:latin typeface="+mj-lt"/>
              </a:rPr>
              <a:t>vụ</a:t>
            </a:r>
            <a:r>
              <a:rPr lang="en-US" dirty="0">
                <a:latin typeface="+mj-lt"/>
              </a:rPr>
              <a:t> </a:t>
            </a:r>
            <a:r>
              <a:rPr lang="en-US" dirty="0" err="1">
                <a:latin typeface="+mj-lt"/>
              </a:rPr>
              <a:t>đặc</a:t>
            </a:r>
            <a:r>
              <a:rPr lang="en-US" dirty="0">
                <a:latin typeface="+mj-lt"/>
              </a:rPr>
              <a:t> </a:t>
            </a:r>
            <a:r>
              <a:rPr lang="en-US" dirty="0" err="1">
                <a:latin typeface="+mj-lt"/>
              </a:rPr>
              <a:t>biệt</a:t>
            </a:r>
            <a:r>
              <a:rPr lang="en-US" dirty="0">
                <a:latin typeface="+mj-lt"/>
              </a:rPr>
              <a:t>.</a:t>
            </a:r>
          </a:p>
          <a:p>
            <a:pPr marL="346075" indent="-193675" algn="just">
              <a:lnSpc>
                <a:spcPct val="150000"/>
              </a:lnSpc>
              <a:buFont typeface="Arial" pitchFamily="34" charset="0"/>
              <a:buChar char="•"/>
            </a:pPr>
            <a:r>
              <a:rPr lang="en-US" dirty="0" err="1">
                <a:latin typeface="+mj-lt"/>
              </a:rPr>
              <a:t>Sử</a:t>
            </a:r>
            <a:r>
              <a:rPr lang="en-US" dirty="0">
                <a:latin typeface="+mj-lt"/>
              </a:rPr>
              <a:t> </a:t>
            </a:r>
            <a:r>
              <a:rPr lang="en-US" dirty="0" err="1">
                <a:latin typeface="+mj-lt"/>
              </a:rPr>
              <a:t>dụng</a:t>
            </a:r>
            <a:r>
              <a:rPr lang="en-US" dirty="0">
                <a:latin typeface="+mj-lt"/>
              </a:rPr>
              <a:t> supervised </a:t>
            </a:r>
            <a:r>
              <a:rPr lang="en-US" dirty="0" err="1">
                <a:latin typeface="+mj-lt"/>
              </a:rPr>
              <a:t>và</a:t>
            </a:r>
            <a:r>
              <a:rPr lang="en-US" dirty="0">
                <a:latin typeface="+mj-lt"/>
              </a:rPr>
              <a:t> unsupervised learning </a:t>
            </a:r>
            <a:r>
              <a:rPr lang="en-US" dirty="0" err="1">
                <a:latin typeface="+mj-lt"/>
              </a:rPr>
              <a:t>để</a:t>
            </a:r>
            <a:r>
              <a:rPr lang="en-US" dirty="0">
                <a:latin typeface="+mj-lt"/>
              </a:rPr>
              <a:t> </a:t>
            </a:r>
            <a:r>
              <a:rPr lang="en-US" dirty="0" err="1">
                <a:latin typeface="+mj-lt"/>
              </a:rPr>
              <a:t>xử</a:t>
            </a:r>
            <a:r>
              <a:rPr lang="en-US" dirty="0">
                <a:latin typeface="+mj-lt"/>
              </a:rPr>
              <a:t> </a:t>
            </a:r>
            <a:r>
              <a:rPr lang="en-US" dirty="0" err="1">
                <a:latin typeface="+mj-lt"/>
              </a:rPr>
              <a:t>lý</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a:t>
            </a:r>
          </a:p>
          <a:p>
            <a:pPr marL="346075" indent="-193675" algn="just">
              <a:lnSpc>
                <a:spcPct val="150000"/>
              </a:lnSpc>
              <a:buFont typeface="Arial" pitchFamily="34" charset="0"/>
              <a:buChar char="•"/>
            </a:pPr>
            <a:r>
              <a:rPr lang="en-US" dirty="0" err="1">
                <a:latin typeface="+mj-lt"/>
              </a:rPr>
              <a:t>Ví</a:t>
            </a:r>
            <a:r>
              <a:rPr lang="en-US" dirty="0">
                <a:latin typeface="+mj-lt"/>
              </a:rPr>
              <a:t> </a:t>
            </a:r>
            <a:r>
              <a:rPr lang="en-US" dirty="0" err="1">
                <a:latin typeface="+mj-lt"/>
              </a:rPr>
              <a:t>dụ</a:t>
            </a:r>
            <a:r>
              <a:rPr lang="en-US" dirty="0">
                <a:latin typeface="+mj-lt"/>
              </a:rPr>
              <a:t>: </a:t>
            </a:r>
            <a:r>
              <a:rPr lang="en-US" dirty="0" err="1">
                <a:latin typeface="+mj-lt"/>
              </a:rPr>
              <a:t>Siri</a:t>
            </a:r>
            <a:r>
              <a:rPr lang="en-US" dirty="0">
                <a:latin typeface="+mj-lt"/>
              </a:rPr>
              <a:t>, </a:t>
            </a:r>
            <a:r>
              <a:rPr lang="en-US" dirty="0" err="1">
                <a:latin typeface="+mj-lt"/>
              </a:rPr>
              <a:t>Alexa</a:t>
            </a:r>
            <a:r>
              <a:rPr lang="en-US" dirty="0">
                <a:latin typeface="+mj-lt"/>
              </a:rPr>
              <a:t>.</a:t>
            </a:r>
          </a:p>
        </p:txBody>
      </p:sp>
      <p:sp>
        <p:nvSpPr>
          <p:cNvPr id="3" name="Title 2"/>
          <p:cNvSpPr>
            <a:spLocks noGrp="1"/>
          </p:cNvSpPr>
          <p:nvPr>
            <p:ph type="title"/>
          </p:nvPr>
        </p:nvSpPr>
        <p:spPr/>
        <p:txBody>
          <a:bodyPr/>
          <a:lstStyle/>
          <a:p>
            <a:r>
              <a:rPr lang="en-US" dirty="0"/>
              <a:t>ARTIFICIAL INTELLIGENCE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31E8-336A-40DB-BCE4-067C7BAAFAD6}"/>
              </a:ext>
            </a:extLst>
          </p:cNvPr>
          <p:cNvSpPr>
            <a:spLocks noGrp="1"/>
          </p:cNvSpPr>
          <p:nvPr>
            <p:ph type="title"/>
          </p:nvPr>
        </p:nvSpPr>
        <p:spPr>
          <a:xfrm>
            <a:off x="381000" y="1706850"/>
            <a:ext cx="2175500" cy="1729800"/>
          </a:xfrm>
        </p:spPr>
        <p:txBody>
          <a:bodyPr/>
          <a:lstStyle/>
          <a:p>
            <a:r>
              <a:rPr lang="vi-VN" dirty="0" err="1">
                <a:latin typeface="+mn-lt"/>
              </a:rPr>
              <a:t>MLaaS</a:t>
            </a:r>
            <a:r>
              <a:rPr lang="vi-VN" dirty="0">
                <a:latin typeface="+mn-lt"/>
              </a:rPr>
              <a:t> </a:t>
            </a:r>
            <a:r>
              <a:rPr lang="vi-VN" dirty="0" err="1">
                <a:latin typeface="+mn-lt"/>
              </a:rPr>
              <a:t>là</a:t>
            </a:r>
            <a:r>
              <a:rPr lang="vi-VN" dirty="0">
                <a:latin typeface="+mn-lt"/>
              </a:rPr>
              <a:t> </a:t>
            </a:r>
            <a:r>
              <a:rPr lang="vi-VN" dirty="0" err="1">
                <a:latin typeface="+mn-lt"/>
              </a:rPr>
              <a:t>gì</a:t>
            </a:r>
            <a:r>
              <a:rPr lang="vi-VN" dirty="0">
                <a:latin typeface="+mn-lt"/>
              </a:rPr>
              <a:t>?</a:t>
            </a:r>
            <a:endParaRPr lang="en-US" dirty="0">
              <a:latin typeface="+mn-lt"/>
            </a:endParaRPr>
          </a:p>
        </p:txBody>
      </p:sp>
      <p:sp>
        <p:nvSpPr>
          <p:cNvPr id="3" name="TextBox 2">
            <a:extLst>
              <a:ext uri="{FF2B5EF4-FFF2-40B4-BE49-F238E27FC236}">
                <a16:creationId xmlns:a16="http://schemas.microsoft.com/office/drawing/2014/main" id="{083DCC1E-982F-47EB-A745-BCED7618C566}"/>
              </a:ext>
            </a:extLst>
          </p:cNvPr>
          <p:cNvSpPr txBox="1"/>
          <p:nvPr/>
        </p:nvSpPr>
        <p:spPr>
          <a:xfrm>
            <a:off x="2895600" y="590550"/>
            <a:ext cx="6019799" cy="3831818"/>
          </a:xfrm>
          <a:prstGeom prst="rect">
            <a:avLst/>
          </a:prstGeom>
          <a:noFill/>
        </p:spPr>
        <p:txBody>
          <a:bodyPr wrap="square" rtlCol="0">
            <a:spAutoFit/>
          </a:bodyPr>
          <a:lstStyle/>
          <a:p>
            <a:pPr>
              <a:lnSpc>
                <a:spcPct val="150000"/>
              </a:lnSpc>
              <a:buClr>
                <a:schemeClr val="accent4"/>
              </a:buClr>
            </a:pPr>
            <a:r>
              <a:rPr lang="vi-VN" sz="1800" dirty="0" err="1">
                <a:solidFill>
                  <a:schemeClr val="accent4"/>
                </a:solidFill>
              </a:rPr>
              <a:t>MLaaS</a:t>
            </a:r>
            <a:r>
              <a:rPr lang="vi-VN" sz="1800" dirty="0">
                <a:solidFill>
                  <a:schemeClr val="accent4"/>
                </a:solidFill>
              </a:rPr>
              <a:t> ra </a:t>
            </a:r>
            <a:r>
              <a:rPr lang="vi-VN" sz="1800" dirty="0" err="1">
                <a:solidFill>
                  <a:schemeClr val="accent4"/>
                </a:solidFill>
              </a:rPr>
              <a:t>đời</a:t>
            </a:r>
            <a:r>
              <a:rPr lang="vi-VN" sz="1800" dirty="0">
                <a:solidFill>
                  <a:schemeClr val="accent4"/>
                </a:solidFill>
              </a:rPr>
              <a:t> </a:t>
            </a:r>
            <a:r>
              <a:rPr lang="vi-VN" sz="1800" dirty="0" err="1">
                <a:solidFill>
                  <a:schemeClr val="accent4"/>
                </a:solidFill>
              </a:rPr>
              <a:t>nhằm</a:t>
            </a:r>
            <a:r>
              <a:rPr lang="vi-VN" sz="1800" dirty="0">
                <a:solidFill>
                  <a:schemeClr val="accent4"/>
                </a:solidFill>
              </a:rPr>
              <a:t> </a:t>
            </a:r>
            <a:r>
              <a:rPr lang="vi-VN" sz="1800" dirty="0" err="1">
                <a:solidFill>
                  <a:schemeClr val="accent4"/>
                </a:solidFill>
              </a:rPr>
              <a:t>giải</a:t>
            </a:r>
            <a:r>
              <a:rPr lang="vi-VN" sz="1800" dirty="0">
                <a:solidFill>
                  <a:schemeClr val="accent4"/>
                </a:solidFill>
              </a:rPr>
              <a:t> </a:t>
            </a:r>
            <a:r>
              <a:rPr lang="vi-VN" sz="1800" dirty="0" err="1">
                <a:solidFill>
                  <a:schemeClr val="accent4"/>
                </a:solidFill>
              </a:rPr>
              <a:t>quyết</a:t>
            </a:r>
            <a:r>
              <a:rPr lang="vi-VN" sz="1800" dirty="0">
                <a:solidFill>
                  <a:schemeClr val="accent4"/>
                </a:solidFill>
              </a:rPr>
              <a:t> </a:t>
            </a:r>
            <a:r>
              <a:rPr lang="vi-VN" sz="1800" dirty="0" err="1">
                <a:solidFill>
                  <a:schemeClr val="accent4"/>
                </a:solidFill>
              </a:rPr>
              <a:t>vấn</a:t>
            </a:r>
            <a:r>
              <a:rPr lang="vi-VN" sz="1800" dirty="0">
                <a:solidFill>
                  <a:schemeClr val="accent4"/>
                </a:solidFill>
              </a:rPr>
              <a:t> </a:t>
            </a:r>
            <a:r>
              <a:rPr lang="vi-VN" sz="1800" dirty="0" err="1">
                <a:solidFill>
                  <a:schemeClr val="accent4"/>
                </a:solidFill>
              </a:rPr>
              <a:t>đề</a:t>
            </a:r>
            <a:r>
              <a:rPr lang="vi-VN" sz="1800" dirty="0">
                <a:solidFill>
                  <a:schemeClr val="accent4"/>
                </a:solidFill>
              </a:rPr>
              <a:t> trên:</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rPr>
              <a:t>Là một bộ dịch vụ cung cấp các công cụ máy học tổng quát đã được xây dựng, huấn luyện và sẵn sàng sử dụng.</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rPr>
              <a:t>Giúp khách hàng giảm được chi phí, thời gian, rủi ro trong việc tự xây dựng mô hình máy học nôi bộ cũng như việc thu thập và tiền xử lí dữ liệu.</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rPr>
              <a:t>Cung cấp nhiều tiện ích như phân tích dự đoán, deep learning, API, biểu diễn dữ liệu, NLP,…</a:t>
            </a:r>
          </a:p>
          <a:p>
            <a:pPr marL="285750" indent="-285750">
              <a:lnSpc>
                <a:spcPct val="150000"/>
              </a:lnSpc>
              <a:buClr>
                <a:schemeClr val="accent4"/>
              </a:buClr>
              <a:buFont typeface="Wingdings" panose="05000000000000000000" pitchFamily="2" charset="2"/>
              <a:buChar char="Ø"/>
            </a:pPr>
            <a:r>
              <a:rPr lang="vi-VN" sz="1600" dirty="0">
                <a:solidFill>
                  <a:schemeClr val="accent4"/>
                </a:solidFill>
              </a:rPr>
              <a:t>Tuy nhiên, với những ứng dụng nhỏ, ít dữ liệu, ít kinh phí thì không thích hợp để sử dụng MLaaS.</a:t>
            </a:r>
          </a:p>
        </p:txBody>
      </p:sp>
    </p:spTree>
    <p:extLst>
      <p:ext uri="{BB962C8B-B14F-4D97-AF65-F5344CB8AC3E}">
        <p14:creationId xmlns:p14="http://schemas.microsoft.com/office/powerpoint/2010/main" val="132525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31E8-336A-40DB-BCE4-067C7BAAFAD6}"/>
              </a:ext>
            </a:extLst>
          </p:cNvPr>
          <p:cNvSpPr>
            <a:spLocks noGrp="1"/>
          </p:cNvSpPr>
          <p:nvPr>
            <p:ph type="title"/>
          </p:nvPr>
        </p:nvSpPr>
        <p:spPr>
          <a:xfrm>
            <a:off x="152400" y="1706850"/>
            <a:ext cx="2514600" cy="1729800"/>
          </a:xfrm>
        </p:spPr>
        <p:txBody>
          <a:bodyPr/>
          <a:lstStyle/>
          <a:p>
            <a:r>
              <a:rPr lang="vi-VN" dirty="0" err="1">
                <a:latin typeface="+mn-lt"/>
              </a:rPr>
              <a:t>Lợi</a:t>
            </a:r>
            <a:r>
              <a:rPr lang="vi-VN" dirty="0">
                <a:latin typeface="+mn-lt"/>
              </a:rPr>
              <a:t> </a:t>
            </a:r>
            <a:r>
              <a:rPr lang="vi-VN" dirty="0" err="1">
                <a:latin typeface="+mn-lt"/>
              </a:rPr>
              <a:t>ích</a:t>
            </a:r>
            <a:r>
              <a:rPr lang="vi-VN" dirty="0">
                <a:latin typeface="+mn-lt"/>
              </a:rPr>
              <a:t> </a:t>
            </a:r>
            <a:r>
              <a:rPr lang="vi-VN" dirty="0" err="1">
                <a:latin typeface="+mn-lt"/>
              </a:rPr>
              <a:t>của</a:t>
            </a:r>
            <a:r>
              <a:rPr lang="vi-VN" dirty="0">
                <a:latin typeface="+mn-lt"/>
              </a:rPr>
              <a:t> </a:t>
            </a:r>
            <a:r>
              <a:rPr lang="vi-VN" dirty="0" err="1">
                <a:latin typeface="+mn-lt"/>
              </a:rPr>
              <a:t>MLaaS</a:t>
            </a:r>
            <a:r>
              <a:rPr lang="vi-VN" dirty="0">
                <a:latin typeface="+mn-lt"/>
              </a:rPr>
              <a:t> </a:t>
            </a:r>
            <a:endParaRPr lang="en-US" dirty="0">
              <a:latin typeface="+mn-lt"/>
            </a:endParaRPr>
          </a:p>
        </p:txBody>
      </p:sp>
      <p:sp>
        <p:nvSpPr>
          <p:cNvPr id="3" name="TextBox 2">
            <a:extLst>
              <a:ext uri="{FF2B5EF4-FFF2-40B4-BE49-F238E27FC236}">
                <a16:creationId xmlns:a16="http://schemas.microsoft.com/office/drawing/2014/main" id="{083DCC1E-982F-47EB-A745-BCED7618C566}"/>
              </a:ext>
            </a:extLst>
          </p:cNvPr>
          <p:cNvSpPr txBox="1"/>
          <p:nvPr/>
        </p:nvSpPr>
        <p:spPr>
          <a:xfrm>
            <a:off x="2895600" y="514350"/>
            <a:ext cx="6019799" cy="4109330"/>
          </a:xfrm>
          <a:prstGeom prst="rect">
            <a:avLst/>
          </a:prstGeom>
          <a:noFill/>
        </p:spPr>
        <p:txBody>
          <a:bodyPr wrap="square" rtlCol="0">
            <a:spAutoFit/>
          </a:bodyPr>
          <a:lstStyle/>
          <a:p>
            <a:pPr marL="285750" indent="-285750">
              <a:lnSpc>
                <a:spcPct val="150000"/>
              </a:lnSpc>
              <a:buClr>
                <a:schemeClr val="accent4"/>
              </a:buClr>
              <a:buSzPct val="150000"/>
              <a:buFont typeface="Arial" pitchFamily="34" charset="0"/>
              <a:buChar char="•"/>
            </a:pPr>
            <a:r>
              <a:rPr lang="vi-VN" sz="1600" dirty="0" err="1">
                <a:solidFill>
                  <a:schemeClr val="accent4"/>
                </a:solidFill>
              </a:rPr>
              <a:t>Được</a:t>
            </a:r>
            <a:r>
              <a:rPr lang="vi-VN" sz="1600" dirty="0">
                <a:solidFill>
                  <a:schemeClr val="accent4"/>
                </a:solidFill>
              </a:rPr>
              <a:t> </a:t>
            </a:r>
            <a:r>
              <a:rPr lang="vi-VN" sz="1600" dirty="0" err="1">
                <a:solidFill>
                  <a:schemeClr val="accent4"/>
                </a:solidFill>
              </a:rPr>
              <a:t>hỗ</a:t>
            </a:r>
            <a:r>
              <a:rPr lang="vi-VN" sz="1600" dirty="0">
                <a:solidFill>
                  <a:schemeClr val="accent4"/>
                </a:solidFill>
              </a:rPr>
              <a:t> </a:t>
            </a:r>
            <a:r>
              <a:rPr lang="vi-VN" sz="1600" dirty="0" err="1">
                <a:solidFill>
                  <a:schemeClr val="accent4"/>
                </a:solidFill>
              </a:rPr>
              <a:t>trợ</a:t>
            </a:r>
            <a:r>
              <a:rPr lang="vi-VN" sz="1600" dirty="0">
                <a:solidFill>
                  <a:schemeClr val="accent4"/>
                </a:solidFill>
              </a:rPr>
              <a:t> </a:t>
            </a:r>
            <a:r>
              <a:rPr lang="vi-VN" sz="1600" dirty="0" err="1">
                <a:solidFill>
                  <a:schemeClr val="accent4"/>
                </a:solidFill>
              </a:rPr>
              <a:t>một</a:t>
            </a:r>
            <a:r>
              <a:rPr lang="vi-VN" sz="1600" dirty="0">
                <a:solidFill>
                  <a:schemeClr val="accent4"/>
                </a:solidFill>
              </a:rPr>
              <a:t> </a:t>
            </a:r>
            <a:r>
              <a:rPr lang="vi-VN" sz="1600" dirty="0" err="1">
                <a:solidFill>
                  <a:schemeClr val="accent4"/>
                </a:solidFill>
              </a:rPr>
              <a:t>bộ</a:t>
            </a:r>
            <a:r>
              <a:rPr lang="vi-VN" sz="1600" dirty="0">
                <a:solidFill>
                  <a:schemeClr val="accent4"/>
                </a:solidFill>
              </a:rPr>
              <a:t> công </a:t>
            </a:r>
            <a:r>
              <a:rPr lang="vi-VN" sz="1600" dirty="0" err="1">
                <a:solidFill>
                  <a:schemeClr val="accent4"/>
                </a:solidFill>
              </a:rPr>
              <a:t>cụ</a:t>
            </a:r>
            <a:r>
              <a:rPr lang="vi-VN" sz="1600" dirty="0">
                <a:solidFill>
                  <a:schemeClr val="accent4"/>
                </a:solidFill>
              </a:rPr>
              <a:t> </a:t>
            </a:r>
            <a:r>
              <a:rPr lang="vi-VN" sz="1600" dirty="0" err="1">
                <a:solidFill>
                  <a:schemeClr val="accent4"/>
                </a:solidFill>
              </a:rPr>
              <a:t>máy</a:t>
            </a:r>
            <a:r>
              <a:rPr lang="vi-VN" sz="1600" dirty="0">
                <a:solidFill>
                  <a:schemeClr val="accent4"/>
                </a:solidFill>
              </a:rPr>
              <a:t> </a:t>
            </a:r>
            <a:r>
              <a:rPr lang="vi-VN" sz="1600" dirty="0" err="1">
                <a:solidFill>
                  <a:schemeClr val="accent4"/>
                </a:solidFill>
              </a:rPr>
              <a:t>học</a:t>
            </a:r>
            <a:r>
              <a:rPr lang="vi-VN" sz="1600" dirty="0">
                <a:solidFill>
                  <a:schemeClr val="accent4"/>
                </a:solidFill>
              </a:rPr>
              <a:t> </a:t>
            </a:r>
            <a:r>
              <a:rPr lang="vi-VN" sz="1600" dirty="0" err="1">
                <a:solidFill>
                  <a:schemeClr val="accent4"/>
                </a:solidFill>
              </a:rPr>
              <a:t>rộng</a:t>
            </a:r>
            <a:r>
              <a:rPr lang="vi-VN" sz="1600" dirty="0">
                <a:solidFill>
                  <a:schemeClr val="accent4"/>
                </a:solidFill>
              </a:rPr>
              <a:t> </a:t>
            </a:r>
            <a:r>
              <a:rPr lang="vi-VN" sz="1600" dirty="0" err="1">
                <a:solidFill>
                  <a:schemeClr val="accent4"/>
                </a:solidFill>
              </a:rPr>
              <a:t>lớn</a:t>
            </a:r>
            <a:r>
              <a:rPr lang="vi-VN" sz="1600" dirty="0">
                <a:solidFill>
                  <a:schemeClr val="accent4"/>
                </a:solidFill>
              </a:rPr>
              <a:t> </a:t>
            </a:r>
            <a:r>
              <a:rPr lang="vi-VN" sz="1600" dirty="0" err="1">
                <a:solidFill>
                  <a:schemeClr val="accent4"/>
                </a:solidFill>
              </a:rPr>
              <a:t>cùng</a:t>
            </a:r>
            <a:r>
              <a:rPr lang="vi-VN" sz="1600" dirty="0">
                <a:solidFill>
                  <a:schemeClr val="accent4"/>
                </a:solidFill>
              </a:rPr>
              <a:t> </a:t>
            </a:r>
            <a:r>
              <a:rPr lang="vi-VN" sz="1600" dirty="0" err="1">
                <a:solidFill>
                  <a:schemeClr val="accent4"/>
                </a:solidFill>
              </a:rPr>
              <a:t>với</a:t>
            </a:r>
            <a:r>
              <a:rPr lang="vi-VN" sz="1600" dirty="0">
                <a:solidFill>
                  <a:schemeClr val="accent4"/>
                </a:solidFill>
              </a:rPr>
              <a:t> giao </a:t>
            </a:r>
            <a:r>
              <a:rPr lang="vi-VN" sz="1600" dirty="0" err="1">
                <a:solidFill>
                  <a:schemeClr val="accent4"/>
                </a:solidFill>
              </a:rPr>
              <a:t>diện</a:t>
            </a:r>
            <a:r>
              <a:rPr lang="vi-VN" sz="1600" dirty="0">
                <a:solidFill>
                  <a:schemeClr val="accent4"/>
                </a:solidFill>
              </a:rPr>
              <a:t> </a:t>
            </a:r>
            <a:r>
              <a:rPr lang="vi-VN" sz="1600" dirty="0" err="1">
                <a:solidFill>
                  <a:schemeClr val="accent4"/>
                </a:solidFill>
              </a:rPr>
              <a:t>người</a:t>
            </a:r>
            <a:r>
              <a:rPr lang="vi-VN" sz="1600" dirty="0">
                <a:solidFill>
                  <a:schemeClr val="accent4"/>
                </a:solidFill>
              </a:rPr>
              <a:t> </a:t>
            </a:r>
            <a:r>
              <a:rPr lang="vi-VN" sz="1600" dirty="0" err="1">
                <a:solidFill>
                  <a:schemeClr val="accent4"/>
                </a:solidFill>
              </a:rPr>
              <a:t>dùng</a:t>
            </a:r>
            <a:r>
              <a:rPr lang="vi-VN" sz="1600" dirty="0">
                <a:solidFill>
                  <a:schemeClr val="accent4"/>
                </a:solidFill>
              </a:rPr>
              <a:t>.</a:t>
            </a:r>
          </a:p>
          <a:p>
            <a:pPr marL="285750" indent="-285750">
              <a:lnSpc>
                <a:spcPct val="150000"/>
              </a:lnSpc>
              <a:buClr>
                <a:schemeClr val="accent4"/>
              </a:buClr>
              <a:buSzPct val="150000"/>
              <a:buFont typeface="Arial" pitchFamily="34" charset="0"/>
              <a:buChar char="•"/>
            </a:pPr>
            <a:r>
              <a:rPr lang="vi-VN" sz="1600" dirty="0">
                <a:solidFill>
                  <a:schemeClr val="accent4"/>
                </a:solidFill>
              </a:rPr>
              <a:t>Xây </a:t>
            </a:r>
            <a:r>
              <a:rPr lang="vi-VN" sz="1600" dirty="0" err="1">
                <a:solidFill>
                  <a:schemeClr val="accent4"/>
                </a:solidFill>
              </a:rPr>
              <a:t>dựng</a:t>
            </a:r>
            <a:r>
              <a:rPr lang="vi-VN" sz="1600" dirty="0">
                <a:solidFill>
                  <a:schemeClr val="accent4"/>
                </a:solidFill>
              </a:rPr>
              <a:t> </a:t>
            </a:r>
            <a:r>
              <a:rPr lang="vi-VN" sz="1600" dirty="0" err="1">
                <a:solidFill>
                  <a:schemeClr val="accent4"/>
                </a:solidFill>
              </a:rPr>
              <a:t>sẵn</a:t>
            </a:r>
            <a:r>
              <a:rPr lang="vi-VN" sz="1600" dirty="0">
                <a:solidFill>
                  <a:schemeClr val="accent4"/>
                </a:solidFill>
              </a:rPr>
              <a:t> mô </a:t>
            </a:r>
            <a:r>
              <a:rPr lang="vi-VN" sz="1600" dirty="0" err="1">
                <a:solidFill>
                  <a:schemeClr val="accent4"/>
                </a:solidFill>
              </a:rPr>
              <a:t>hình</a:t>
            </a:r>
            <a:r>
              <a:rPr lang="vi-VN" sz="1600" dirty="0">
                <a:solidFill>
                  <a:schemeClr val="accent4"/>
                </a:solidFill>
              </a:rPr>
              <a:t> phân </a:t>
            </a:r>
            <a:r>
              <a:rPr lang="vi-VN" sz="1600" dirty="0" err="1">
                <a:solidFill>
                  <a:schemeClr val="accent4"/>
                </a:solidFill>
              </a:rPr>
              <a:t>tích</a:t>
            </a:r>
            <a:r>
              <a:rPr lang="vi-VN" sz="1600" dirty="0">
                <a:solidFill>
                  <a:schemeClr val="accent4"/>
                </a:solidFill>
              </a:rPr>
              <a:t> </a:t>
            </a:r>
            <a:r>
              <a:rPr lang="vi-VN" sz="1600" dirty="0" err="1">
                <a:solidFill>
                  <a:schemeClr val="accent4"/>
                </a:solidFill>
              </a:rPr>
              <a:t>dữ</a:t>
            </a:r>
            <a:r>
              <a:rPr lang="vi-VN" sz="1600" dirty="0">
                <a:solidFill>
                  <a:schemeClr val="accent4"/>
                </a:solidFill>
              </a:rPr>
              <a:t> </a:t>
            </a:r>
            <a:r>
              <a:rPr lang="vi-VN" sz="1600" dirty="0" err="1">
                <a:solidFill>
                  <a:schemeClr val="accent4"/>
                </a:solidFill>
              </a:rPr>
              <a:t>liệu</a:t>
            </a:r>
            <a:r>
              <a:rPr lang="vi-VN" sz="1600" dirty="0">
                <a:solidFill>
                  <a:schemeClr val="accent4"/>
                </a:solidFill>
              </a:rPr>
              <a:t> </a:t>
            </a:r>
            <a:r>
              <a:rPr lang="vi-VN" sz="1600" dirty="0" err="1">
                <a:solidFill>
                  <a:schemeClr val="accent4"/>
                </a:solidFill>
              </a:rPr>
              <a:t>có</a:t>
            </a:r>
            <a:r>
              <a:rPr lang="vi-VN" sz="1600" dirty="0">
                <a:solidFill>
                  <a:schemeClr val="accent4"/>
                </a:solidFill>
              </a:rPr>
              <a:t> </a:t>
            </a:r>
            <a:r>
              <a:rPr lang="vi-VN" sz="1600" dirty="0" err="1">
                <a:solidFill>
                  <a:schemeClr val="accent4"/>
                </a:solidFill>
              </a:rPr>
              <a:t>thể</a:t>
            </a:r>
            <a:r>
              <a:rPr lang="vi-VN" sz="1600" dirty="0">
                <a:solidFill>
                  <a:schemeClr val="accent4"/>
                </a:solidFill>
              </a:rPr>
              <a:t> </a:t>
            </a:r>
            <a:r>
              <a:rPr lang="vi-VN" sz="1600" dirty="0" err="1">
                <a:solidFill>
                  <a:schemeClr val="accent4"/>
                </a:solidFill>
              </a:rPr>
              <a:t>thích</a:t>
            </a:r>
            <a:r>
              <a:rPr lang="vi-VN" sz="1600" dirty="0">
                <a:solidFill>
                  <a:schemeClr val="accent4"/>
                </a:solidFill>
              </a:rPr>
              <a:t> </a:t>
            </a:r>
            <a:r>
              <a:rPr lang="vi-VN" sz="1600" dirty="0" err="1">
                <a:solidFill>
                  <a:schemeClr val="accent4"/>
                </a:solidFill>
              </a:rPr>
              <a:t>ứng</a:t>
            </a:r>
            <a:r>
              <a:rPr lang="vi-VN" sz="1600" dirty="0">
                <a:solidFill>
                  <a:schemeClr val="accent4"/>
                </a:solidFill>
              </a:rPr>
              <a:t> </a:t>
            </a:r>
            <a:r>
              <a:rPr lang="vi-VN" sz="1600" dirty="0" err="1">
                <a:solidFill>
                  <a:schemeClr val="accent4"/>
                </a:solidFill>
              </a:rPr>
              <a:t>với</a:t>
            </a:r>
            <a:r>
              <a:rPr lang="vi-VN" sz="1600" dirty="0">
                <a:solidFill>
                  <a:schemeClr val="accent4"/>
                </a:solidFill>
              </a:rPr>
              <a:t> </a:t>
            </a:r>
            <a:r>
              <a:rPr lang="vi-VN" sz="1600" dirty="0" err="1">
                <a:solidFill>
                  <a:schemeClr val="accent4"/>
                </a:solidFill>
              </a:rPr>
              <a:t>dữ</a:t>
            </a:r>
            <a:r>
              <a:rPr lang="vi-VN" sz="1600" dirty="0">
                <a:solidFill>
                  <a:schemeClr val="accent4"/>
                </a:solidFill>
              </a:rPr>
              <a:t> </a:t>
            </a:r>
            <a:r>
              <a:rPr lang="vi-VN" sz="1600" dirty="0" err="1">
                <a:solidFill>
                  <a:schemeClr val="accent4"/>
                </a:solidFill>
              </a:rPr>
              <a:t>liệu</a:t>
            </a:r>
            <a:r>
              <a:rPr lang="vi-VN" sz="1600" dirty="0">
                <a:solidFill>
                  <a:schemeClr val="accent4"/>
                </a:solidFill>
              </a:rPr>
              <a:t> </a:t>
            </a:r>
            <a:r>
              <a:rPr lang="vi-VN" sz="1600" dirty="0" err="1">
                <a:solidFill>
                  <a:schemeClr val="accent4"/>
                </a:solidFill>
              </a:rPr>
              <a:t>mới</a:t>
            </a:r>
            <a:r>
              <a:rPr lang="vi-VN" sz="1600" dirty="0">
                <a:solidFill>
                  <a:schemeClr val="accent4"/>
                </a:solidFill>
              </a:rPr>
              <a:t>.</a:t>
            </a:r>
          </a:p>
          <a:p>
            <a:pPr marL="285750" indent="-285750">
              <a:lnSpc>
                <a:spcPct val="150000"/>
              </a:lnSpc>
              <a:buClr>
                <a:schemeClr val="accent4"/>
              </a:buClr>
              <a:buSzPct val="150000"/>
              <a:buFont typeface="Arial" pitchFamily="34" charset="0"/>
              <a:buChar char="•"/>
            </a:pPr>
            <a:r>
              <a:rPr lang="vi-VN" sz="1600" dirty="0" err="1">
                <a:solidFill>
                  <a:schemeClr val="accent4"/>
                </a:solidFill>
              </a:rPr>
              <a:t>Mọi</a:t>
            </a:r>
            <a:r>
              <a:rPr lang="vi-VN" sz="1600" dirty="0">
                <a:solidFill>
                  <a:schemeClr val="accent4"/>
                </a:solidFill>
              </a:rPr>
              <a:t> chi </a:t>
            </a:r>
            <a:r>
              <a:rPr lang="vi-VN" sz="1600" dirty="0" err="1">
                <a:solidFill>
                  <a:schemeClr val="accent4"/>
                </a:solidFill>
              </a:rPr>
              <a:t>phí</a:t>
            </a:r>
            <a:r>
              <a:rPr lang="vi-VN" sz="1600" dirty="0">
                <a:solidFill>
                  <a:schemeClr val="accent4"/>
                </a:solidFill>
              </a:rPr>
              <a:t> </a:t>
            </a:r>
            <a:r>
              <a:rPr lang="vi-VN" sz="1600" dirty="0" err="1">
                <a:solidFill>
                  <a:schemeClr val="accent4"/>
                </a:solidFill>
              </a:rPr>
              <a:t>về</a:t>
            </a:r>
            <a:r>
              <a:rPr lang="vi-VN" sz="1600" dirty="0">
                <a:solidFill>
                  <a:schemeClr val="accent4"/>
                </a:solidFill>
              </a:rPr>
              <a:t> </a:t>
            </a:r>
            <a:r>
              <a:rPr lang="vi-VN" sz="1600" dirty="0" err="1">
                <a:solidFill>
                  <a:schemeClr val="accent4"/>
                </a:solidFill>
              </a:rPr>
              <a:t>xử</a:t>
            </a:r>
            <a:r>
              <a:rPr lang="vi-VN" sz="1600" dirty="0">
                <a:solidFill>
                  <a:schemeClr val="accent4"/>
                </a:solidFill>
              </a:rPr>
              <a:t> </a:t>
            </a:r>
            <a:r>
              <a:rPr lang="vi-VN" sz="1600" dirty="0" err="1">
                <a:solidFill>
                  <a:schemeClr val="accent4"/>
                </a:solidFill>
              </a:rPr>
              <a:t>lí</a:t>
            </a:r>
            <a:r>
              <a:rPr lang="vi-VN" sz="1600" dirty="0">
                <a:solidFill>
                  <a:schemeClr val="accent4"/>
                </a:solidFill>
              </a:rPr>
              <a:t> </a:t>
            </a:r>
            <a:r>
              <a:rPr lang="vi-VN" sz="1600" dirty="0" err="1">
                <a:solidFill>
                  <a:schemeClr val="accent4"/>
                </a:solidFill>
              </a:rPr>
              <a:t>dữ</a:t>
            </a:r>
            <a:r>
              <a:rPr lang="vi-VN" sz="1600" dirty="0">
                <a:solidFill>
                  <a:schemeClr val="accent4"/>
                </a:solidFill>
              </a:rPr>
              <a:t> </a:t>
            </a:r>
            <a:r>
              <a:rPr lang="vi-VN" sz="1600" dirty="0" err="1">
                <a:solidFill>
                  <a:schemeClr val="accent4"/>
                </a:solidFill>
              </a:rPr>
              <a:t>liệu</a:t>
            </a:r>
            <a:r>
              <a:rPr lang="vi-VN" sz="1600" dirty="0">
                <a:solidFill>
                  <a:schemeClr val="accent4"/>
                </a:solidFill>
              </a:rPr>
              <a:t>, xây </a:t>
            </a:r>
            <a:r>
              <a:rPr lang="vi-VN" sz="1600" dirty="0" err="1">
                <a:solidFill>
                  <a:schemeClr val="accent4"/>
                </a:solidFill>
              </a:rPr>
              <a:t>dựng</a:t>
            </a:r>
            <a:r>
              <a:rPr lang="vi-VN" sz="1600" dirty="0">
                <a:solidFill>
                  <a:schemeClr val="accent4"/>
                </a:solidFill>
              </a:rPr>
              <a:t>, </a:t>
            </a:r>
            <a:r>
              <a:rPr lang="vi-VN" sz="1600" dirty="0" err="1">
                <a:solidFill>
                  <a:schemeClr val="accent4"/>
                </a:solidFill>
              </a:rPr>
              <a:t>triển</a:t>
            </a:r>
            <a:r>
              <a:rPr lang="vi-VN" sz="1600" dirty="0">
                <a:solidFill>
                  <a:schemeClr val="accent4"/>
                </a:solidFill>
              </a:rPr>
              <a:t> khai, </a:t>
            </a:r>
            <a:r>
              <a:rPr lang="vi-VN" sz="1600" dirty="0" err="1">
                <a:solidFill>
                  <a:schemeClr val="accent4"/>
                </a:solidFill>
              </a:rPr>
              <a:t>tính</a:t>
            </a:r>
            <a:r>
              <a:rPr lang="vi-VN" sz="1600" dirty="0">
                <a:solidFill>
                  <a:schemeClr val="accent4"/>
                </a:solidFill>
              </a:rPr>
              <a:t> </a:t>
            </a:r>
            <a:r>
              <a:rPr lang="vi-VN" sz="1600" dirty="0" err="1">
                <a:solidFill>
                  <a:schemeClr val="accent4"/>
                </a:solidFill>
              </a:rPr>
              <a:t>toán</a:t>
            </a:r>
            <a:r>
              <a:rPr lang="vi-VN" sz="1600" dirty="0">
                <a:solidFill>
                  <a:schemeClr val="accent4"/>
                </a:solidFill>
              </a:rPr>
              <a:t> </a:t>
            </a:r>
            <a:r>
              <a:rPr lang="vi-VN" sz="1600" dirty="0" err="1">
                <a:solidFill>
                  <a:schemeClr val="accent4"/>
                </a:solidFill>
              </a:rPr>
              <a:t>của</a:t>
            </a:r>
            <a:r>
              <a:rPr lang="vi-VN" sz="1600" dirty="0">
                <a:solidFill>
                  <a:schemeClr val="accent4"/>
                </a:solidFill>
              </a:rPr>
              <a:t> mô </a:t>
            </a:r>
            <a:r>
              <a:rPr lang="vi-VN" sz="1600" dirty="0" err="1">
                <a:solidFill>
                  <a:schemeClr val="accent4"/>
                </a:solidFill>
              </a:rPr>
              <a:t>hình</a:t>
            </a:r>
            <a:r>
              <a:rPr lang="vi-VN" sz="1600" dirty="0">
                <a:solidFill>
                  <a:schemeClr val="accent4"/>
                </a:solidFill>
              </a:rPr>
              <a:t> </a:t>
            </a:r>
            <a:r>
              <a:rPr lang="vi-VN" sz="1600" dirty="0" err="1">
                <a:solidFill>
                  <a:schemeClr val="accent4"/>
                </a:solidFill>
              </a:rPr>
              <a:t>đều</a:t>
            </a:r>
            <a:r>
              <a:rPr lang="vi-VN" sz="1600" dirty="0">
                <a:solidFill>
                  <a:schemeClr val="accent4"/>
                </a:solidFill>
              </a:rPr>
              <a:t> </a:t>
            </a:r>
            <a:r>
              <a:rPr lang="vi-VN" sz="1600" dirty="0" err="1">
                <a:solidFill>
                  <a:schemeClr val="accent4"/>
                </a:solidFill>
              </a:rPr>
              <a:t>được</a:t>
            </a:r>
            <a:r>
              <a:rPr lang="vi-VN" sz="1600" dirty="0">
                <a:solidFill>
                  <a:schemeClr val="accent4"/>
                </a:solidFill>
              </a:rPr>
              <a:t> bên cung </a:t>
            </a:r>
            <a:r>
              <a:rPr lang="vi-VN" sz="1600" dirty="0" err="1">
                <a:solidFill>
                  <a:schemeClr val="accent4"/>
                </a:solidFill>
              </a:rPr>
              <a:t>cấp</a:t>
            </a:r>
            <a:r>
              <a:rPr lang="vi-VN" sz="1600" dirty="0">
                <a:solidFill>
                  <a:schemeClr val="accent4"/>
                </a:solidFill>
              </a:rPr>
              <a:t> lo </a:t>
            </a:r>
            <a:r>
              <a:rPr lang="vi-VN" sz="1600" dirty="0" err="1">
                <a:solidFill>
                  <a:schemeClr val="accent4"/>
                </a:solidFill>
              </a:rPr>
              <a:t>liệu</a:t>
            </a:r>
            <a:r>
              <a:rPr lang="vi-VN" sz="1600" dirty="0">
                <a:solidFill>
                  <a:schemeClr val="accent4"/>
                </a:solidFill>
              </a:rPr>
              <a:t>.  </a:t>
            </a:r>
          </a:p>
          <a:p>
            <a:pPr marL="285750" indent="-285750">
              <a:lnSpc>
                <a:spcPct val="150000"/>
              </a:lnSpc>
              <a:buClr>
                <a:schemeClr val="accent4"/>
              </a:buClr>
              <a:buSzPct val="150000"/>
              <a:buFont typeface="Arial" pitchFamily="34" charset="0"/>
              <a:buChar char="•"/>
            </a:pPr>
            <a:r>
              <a:rPr lang="vi-VN" sz="1600" dirty="0" err="1">
                <a:solidFill>
                  <a:schemeClr val="accent4"/>
                </a:solidFill>
              </a:rPr>
              <a:t>Có</a:t>
            </a:r>
            <a:r>
              <a:rPr lang="vi-VN" sz="1600" dirty="0">
                <a:solidFill>
                  <a:schemeClr val="accent4"/>
                </a:solidFill>
              </a:rPr>
              <a:t> </a:t>
            </a:r>
            <a:r>
              <a:rPr lang="vi-VN" sz="1600" dirty="0" err="1">
                <a:solidFill>
                  <a:schemeClr val="accent4"/>
                </a:solidFill>
              </a:rPr>
              <a:t>thể</a:t>
            </a:r>
            <a:r>
              <a:rPr lang="vi-VN" sz="1600" dirty="0">
                <a:solidFill>
                  <a:schemeClr val="accent4"/>
                </a:solidFill>
              </a:rPr>
              <a:t> </a:t>
            </a:r>
            <a:r>
              <a:rPr lang="vi-VN" sz="1600" dirty="0" err="1">
                <a:solidFill>
                  <a:schemeClr val="accent4"/>
                </a:solidFill>
              </a:rPr>
              <a:t>phục</a:t>
            </a:r>
            <a:r>
              <a:rPr lang="vi-VN" sz="1600" dirty="0">
                <a:solidFill>
                  <a:schemeClr val="accent4"/>
                </a:solidFill>
              </a:rPr>
              <a:t> </a:t>
            </a:r>
            <a:r>
              <a:rPr lang="vi-VN" sz="1600" dirty="0" err="1">
                <a:solidFill>
                  <a:schemeClr val="accent4"/>
                </a:solidFill>
              </a:rPr>
              <a:t>vụ</a:t>
            </a:r>
            <a:r>
              <a:rPr lang="vi-VN" sz="1600" dirty="0">
                <a:solidFill>
                  <a:schemeClr val="accent4"/>
                </a:solidFill>
              </a:rPr>
              <a:t> </a:t>
            </a:r>
            <a:r>
              <a:rPr lang="vi-VN" sz="1600" dirty="0" err="1">
                <a:solidFill>
                  <a:schemeClr val="accent4"/>
                </a:solidFill>
              </a:rPr>
              <a:t>nhiều</a:t>
            </a:r>
            <a:r>
              <a:rPr lang="vi-VN" sz="1600" dirty="0">
                <a:solidFill>
                  <a:schemeClr val="accent4"/>
                </a:solidFill>
              </a:rPr>
              <a:t> </a:t>
            </a:r>
            <a:r>
              <a:rPr lang="vi-VN" sz="1600" dirty="0" err="1">
                <a:solidFill>
                  <a:schemeClr val="accent4"/>
                </a:solidFill>
              </a:rPr>
              <a:t>nền</a:t>
            </a:r>
            <a:r>
              <a:rPr lang="vi-VN" sz="1600" dirty="0">
                <a:solidFill>
                  <a:schemeClr val="accent4"/>
                </a:solidFill>
              </a:rPr>
              <a:t> </a:t>
            </a:r>
            <a:r>
              <a:rPr lang="vi-VN" sz="1600" dirty="0" err="1">
                <a:solidFill>
                  <a:schemeClr val="accent4"/>
                </a:solidFill>
              </a:rPr>
              <a:t>tảng</a:t>
            </a:r>
            <a:r>
              <a:rPr lang="vi-VN" sz="1600" dirty="0">
                <a:solidFill>
                  <a:schemeClr val="accent4"/>
                </a:solidFill>
              </a:rPr>
              <a:t> </a:t>
            </a:r>
            <a:r>
              <a:rPr lang="vi-VN" sz="1600" dirty="0" err="1">
                <a:solidFill>
                  <a:schemeClr val="accent4"/>
                </a:solidFill>
              </a:rPr>
              <a:t>từ</a:t>
            </a:r>
            <a:r>
              <a:rPr lang="vi-VN" sz="1600" dirty="0">
                <a:solidFill>
                  <a:schemeClr val="accent4"/>
                </a:solidFill>
              </a:rPr>
              <a:t> </a:t>
            </a:r>
            <a:r>
              <a:rPr lang="vi-VN" sz="1600" dirty="0" err="1">
                <a:solidFill>
                  <a:schemeClr val="accent4"/>
                </a:solidFill>
              </a:rPr>
              <a:t>ứng</a:t>
            </a:r>
            <a:r>
              <a:rPr lang="vi-VN" sz="1600" dirty="0">
                <a:solidFill>
                  <a:schemeClr val="accent4"/>
                </a:solidFill>
              </a:rPr>
              <a:t> </a:t>
            </a:r>
            <a:r>
              <a:rPr lang="vi-VN" sz="1600" dirty="0" err="1">
                <a:solidFill>
                  <a:schemeClr val="accent4"/>
                </a:solidFill>
              </a:rPr>
              <a:t>dụng</a:t>
            </a:r>
            <a:r>
              <a:rPr lang="vi-VN" sz="1600" dirty="0">
                <a:solidFill>
                  <a:schemeClr val="accent4"/>
                </a:solidFill>
              </a:rPr>
              <a:t> </a:t>
            </a:r>
            <a:r>
              <a:rPr lang="vi-VN" sz="1600" dirty="0" err="1">
                <a:solidFill>
                  <a:schemeClr val="accent4"/>
                </a:solidFill>
              </a:rPr>
              <a:t>điện</a:t>
            </a:r>
            <a:r>
              <a:rPr lang="vi-VN" sz="1600" dirty="0">
                <a:solidFill>
                  <a:schemeClr val="accent4"/>
                </a:solidFill>
              </a:rPr>
              <a:t> </a:t>
            </a:r>
            <a:r>
              <a:rPr lang="vi-VN" sz="1600" dirty="0" err="1">
                <a:solidFill>
                  <a:schemeClr val="accent4"/>
                </a:solidFill>
              </a:rPr>
              <a:t>thoại</a:t>
            </a:r>
            <a:r>
              <a:rPr lang="vi-VN" sz="1600" dirty="0">
                <a:solidFill>
                  <a:schemeClr val="accent4"/>
                </a:solidFill>
              </a:rPr>
              <a:t>, thông tin doanh </a:t>
            </a:r>
            <a:r>
              <a:rPr lang="vi-VN" sz="1600" dirty="0" err="1">
                <a:solidFill>
                  <a:schemeClr val="accent4"/>
                </a:solidFill>
              </a:rPr>
              <a:t>nghiệp</a:t>
            </a:r>
            <a:r>
              <a:rPr lang="vi-VN" sz="1600" dirty="0">
                <a:solidFill>
                  <a:schemeClr val="accent4"/>
                </a:solidFill>
              </a:rPr>
              <a:t> </a:t>
            </a:r>
            <a:r>
              <a:rPr lang="vi-VN" sz="1600" dirty="0" err="1">
                <a:solidFill>
                  <a:schemeClr val="accent4"/>
                </a:solidFill>
              </a:rPr>
              <a:t>đến</a:t>
            </a:r>
            <a:r>
              <a:rPr lang="vi-VN" sz="1600" dirty="0">
                <a:solidFill>
                  <a:schemeClr val="accent4"/>
                </a:solidFill>
              </a:rPr>
              <a:t> </a:t>
            </a:r>
            <a:r>
              <a:rPr lang="vi-VN" sz="1600" dirty="0" err="1">
                <a:solidFill>
                  <a:schemeClr val="accent4"/>
                </a:solidFill>
              </a:rPr>
              <a:t>thiết</a:t>
            </a:r>
            <a:r>
              <a:rPr lang="vi-VN" sz="1600" dirty="0">
                <a:solidFill>
                  <a:schemeClr val="accent4"/>
                </a:solidFill>
              </a:rPr>
              <a:t> </a:t>
            </a:r>
            <a:r>
              <a:rPr lang="vi-VN" sz="1600" dirty="0" err="1">
                <a:solidFill>
                  <a:schemeClr val="accent4"/>
                </a:solidFill>
              </a:rPr>
              <a:t>bị</a:t>
            </a:r>
            <a:r>
              <a:rPr lang="vi-VN" sz="1600" dirty="0">
                <a:solidFill>
                  <a:schemeClr val="accent4"/>
                </a:solidFill>
              </a:rPr>
              <a:t> </a:t>
            </a:r>
            <a:r>
              <a:rPr lang="vi-VN" sz="1600" dirty="0" err="1">
                <a:solidFill>
                  <a:schemeClr val="accent4"/>
                </a:solidFill>
              </a:rPr>
              <a:t>tự</a:t>
            </a:r>
            <a:r>
              <a:rPr lang="vi-VN" sz="1600" dirty="0">
                <a:solidFill>
                  <a:schemeClr val="accent4"/>
                </a:solidFill>
              </a:rPr>
              <a:t> </a:t>
            </a:r>
            <a:r>
              <a:rPr lang="vi-VN" sz="1600" dirty="0" err="1">
                <a:solidFill>
                  <a:schemeClr val="accent4"/>
                </a:solidFill>
              </a:rPr>
              <a:t>động</a:t>
            </a:r>
            <a:r>
              <a:rPr lang="vi-VN" sz="1600" dirty="0">
                <a:solidFill>
                  <a:schemeClr val="accent4"/>
                </a:solidFill>
              </a:rPr>
              <a:t> trong công </a:t>
            </a:r>
            <a:r>
              <a:rPr lang="vi-VN" sz="1600" dirty="0" err="1">
                <a:solidFill>
                  <a:schemeClr val="accent4"/>
                </a:solidFill>
              </a:rPr>
              <a:t>nghiệp</a:t>
            </a:r>
            <a:r>
              <a:rPr lang="vi-VN" sz="1600" dirty="0">
                <a:solidFill>
                  <a:schemeClr val="accent4"/>
                </a:solidFill>
              </a:rPr>
              <a:t>, </a:t>
            </a:r>
            <a:r>
              <a:rPr lang="vi-VN" sz="1600" dirty="0" err="1">
                <a:solidFill>
                  <a:schemeClr val="accent4"/>
                </a:solidFill>
              </a:rPr>
              <a:t>cảm</a:t>
            </a:r>
            <a:r>
              <a:rPr lang="vi-VN" sz="1600" dirty="0">
                <a:solidFill>
                  <a:schemeClr val="accent4"/>
                </a:solidFill>
              </a:rPr>
              <a:t> </a:t>
            </a:r>
            <a:r>
              <a:rPr lang="vi-VN" sz="1600" dirty="0" err="1">
                <a:solidFill>
                  <a:schemeClr val="accent4"/>
                </a:solidFill>
              </a:rPr>
              <a:t>biến</a:t>
            </a:r>
            <a:r>
              <a:rPr lang="vi-VN" sz="1600" dirty="0">
                <a:solidFill>
                  <a:schemeClr val="accent4"/>
                </a:solidFill>
              </a:rPr>
              <a:t>,…</a:t>
            </a:r>
          </a:p>
          <a:p>
            <a:pPr marL="285750" indent="-285750">
              <a:lnSpc>
                <a:spcPct val="150000"/>
              </a:lnSpc>
              <a:buClr>
                <a:schemeClr val="accent4"/>
              </a:buClr>
              <a:buSzPct val="150000"/>
              <a:buFont typeface="Arial" pitchFamily="34" charset="0"/>
              <a:buChar char="•"/>
            </a:pPr>
            <a:r>
              <a:rPr lang="vi-VN" sz="1600" dirty="0">
                <a:solidFill>
                  <a:schemeClr val="accent4"/>
                </a:solidFill>
              </a:rPr>
              <a:t>Cho </a:t>
            </a:r>
            <a:r>
              <a:rPr lang="vi-VN" sz="1600" dirty="0" err="1">
                <a:solidFill>
                  <a:schemeClr val="accent4"/>
                </a:solidFill>
              </a:rPr>
              <a:t>phép</a:t>
            </a:r>
            <a:r>
              <a:rPr lang="vi-VN" sz="1600" dirty="0">
                <a:solidFill>
                  <a:schemeClr val="accent4"/>
                </a:solidFill>
              </a:rPr>
              <a:t> </a:t>
            </a:r>
            <a:r>
              <a:rPr lang="vi-VN" sz="1600" dirty="0" err="1">
                <a:solidFill>
                  <a:schemeClr val="accent4"/>
                </a:solidFill>
              </a:rPr>
              <a:t>tùy</a:t>
            </a:r>
            <a:r>
              <a:rPr lang="vi-VN" sz="1600" dirty="0">
                <a:solidFill>
                  <a:schemeClr val="accent4"/>
                </a:solidFill>
              </a:rPr>
              <a:t> </a:t>
            </a:r>
            <a:r>
              <a:rPr lang="vi-VN" sz="1600" dirty="0" err="1">
                <a:solidFill>
                  <a:schemeClr val="accent4"/>
                </a:solidFill>
              </a:rPr>
              <a:t>biến</a:t>
            </a:r>
            <a:r>
              <a:rPr lang="vi-VN" sz="1600" dirty="0">
                <a:solidFill>
                  <a:schemeClr val="accent4"/>
                </a:solidFill>
              </a:rPr>
              <a:t> quy </a:t>
            </a:r>
            <a:r>
              <a:rPr lang="vi-VN" sz="1600" dirty="0" err="1">
                <a:solidFill>
                  <a:schemeClr val="accent4"/>
                </a:solidFill>
              </a:rPr>
              <a:t>trình</a:t>
            </a:r>
            <a:r>
              <a:rPr lang="vi-VN" sz="1600" dirty="0">
                <a:solidFill>
                  <a:schemeClr val="accent4"/>
                </a:solidFill>
              </a:rPr>
              <a:t> </a:t>
            </a:r>
            <a:r>
              <a:rPr lang="vi-VN" sz="1600" dirty="0" err="1">
                <a:solidFill>
                  <a:schemeClr val="accent4"/>
                </a:solidFill>
              </a:rPr>
              <a:t>làm</a:t>
            </a:r>
            <a:r>
              <a:rPr lang="vi-VN" sz="1600" dirty="0">
                <a:solidFill>
                  <a:schemeClr val="accent4"/>
                </a:solidFill>
              </a:rPr>
              <a:t> </a:t>
            </a:r>
            <a:r>
              <a:rPr lang="vi-VN" sz="1600" dirty="0" err="1">
                <a:solidFill>
                  <a:schemeClr val="accent4"/>
                </a:solidFill>
              </a:rPr>
              <a:t>việc</a:t>
            </a:r>
            <a:r>
              <a:rPr lang="vi-VN" sz="1600" dirty="0">
                <a:solidFill>
                  <a:schemeClr val="accent4"/>
                </a:solidFill>
              </a:rPr>
              <a:t> theo nhu </a:t>
            </a:r>
            <a:r>
              <a:rPr lang="vi-VN" sz="1600" dirty="0" err="1">
                <a:solidFill>
                  <a:schemeClr val="accent4"/>
                </a:solidFill>
              </a:rPr>
              <a:t>cầu</a:t>
            </a:r>
            <a:r>
              <a:rPr lang="vi-VN" sz="1600" dirty="0">
                <a:solidFill>
                  <a:schemeClr val="accent4"/>
                </a:solidFill>
              </a:rPr>
              <a:t>.</a:t>
            </a:r>
          </a:p>
          <a:p>
            <a:pPr marL="285750" indent="-285750">
              <a:lnSpc>
                <a:spcPct val="150000"/>
              </a:lnSpc>
              <a:buClr>
                <a:schemeClr val="accent4"/>
              </a:buClr>
              <a:buSzPct val="150000"/>
              <a:buFont typeface="Arial" pitchFamily="34" charset="0"/>
              <a:buChar char="•"/>
            </a:pPr>
            <a:r>
              <a:rPr lang="vi-VN" sz="1600" dirty="0" err="1">
                <a:solidFill>
                  <a:schemeClr val="accent4"/>
                </a:solidFill>
              </a:rPr>
              <a:t>Một</a:t>
            </a:r>
            <a:r>
              <a:rPr lang="vi-VN" sz="1600" dirty="0">
                <a:solidFill>
                  <a:schemeClr val="accent4"/>
                </a:solidFill>
              </a:rPr>
              <a:t> </a:t>
            </a:r>
            <a:r>
              <a:rPr lang="vi-VN" sz="1600" dirty="0" err="1">
                <a:solidFill>
                  <a:schemeClr val="accent4"/>
                </a:solidFill>
              </a:rPr>
              <a:t>số</a:t>
            </a:r>
            <a:r>
              <a:rPr lang="vi-VN" sz="1600" dirty="0">
                <a:solidFill>
                  <a:schemeClr val="accent4"/>
                </a:solidFill>
              </a:rPr>
              <a:t> </a:t>
            </a:r>
            <a:r>
              <a:rPr lang="vi-VN" sz="1600" dirty="0" err="1">
                <a:solidFill>
                  <a:schemeClr val="accent4"/>
                </a:solidFill>
              </a:rPr>
              <a:t>nhà</a:t>
            </a:r>
            <a:r>
              <a:rPr lang="vi-VN" sz="1600" dirty="0">
                <a:solidFill>
                  <a:schemeClr val="accent4"/>
                </a:solidFill>
              </a:rPr>
              <a:t> cung </a:t>
            </a:r>
            <a:r>
              <a:rPr lang="vi-VN" sz="1600" dirty="0" err="1">
                <a:solidFill>
                  <a:schemeClr val="accent4"/>
                </a:solidFill>
              </a:rPr>
              <a:t>cấp</a:t>
            </a:r>
            <a:r>
              <a:rPr lang="vi-VN" sz="1600" dirty="0">
                <a:solidFill>
                  <a:schemeClr val="accent4"/>
                </a:solidFill>
              </a:rPr>
              <a:t> </a:t>
            </a:r>
            <a:r>
              <a:rPr lang="vi-VN" sz="1600" dirty="0" err="1">
                <a:solidFill>
                  <a:schemeClr val="accent4"/>
                </a:solidFill>
              </a:rPr>
              <a:t>MLaaS</a:t>
            </a:r>
            <a:r>
              <a:rPr lang="vi-VN" sz="1600" dirty="0">
                <a:solidFill>
                  <a:schemeClr val="accent4"/>
                </a:solidFill>
              </a:rPr>
              <a:t>: Microsoft, </a:t>
            </a:r>
            <a:r>
              <a:rPr lang="vi-VN" sz="1600" dirty="0" err="1">
                <a:solidFill>
                  <a:schemeClr val="accent4"/>
                </a:solidFill>
              </a:rPr>
              <a:t>Amazon</a:t>
            </a:r>
            <a:r>
              <a:rPr lang="vi-VN" sz="1600" dirty="0">
                <a:solidFill>
                  <a:schemeClr val="accent4"/>
                </a:solidFill>
              </a:rPr>
              <a:t>, IBM,…</a:t>
            </a:r>
          </a:p>
        </p:txBody>
      </p:sp>
    </p:spTree>
    <p:extLst>
      <p:ext uri="{BB962C8B-B14F-4D97-AF65-F5344CB8AC3E}">
        <p14:creationId xmlns:p14="http://schemas.microsoft.com/office/powerpoint/2010/main" val="629595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769" name="Google Shape;1769;p46"/>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F3F3F3"/>
                </a:solidFill>
              </a:rPr>
              <a:t>Do you have any questions?</a:t>
            </a:r>
            <a:endParaRPr dirty="0">
              <a:solidFill>
                <a:srgbClr val="F3F3F3"/>
              </a:solidFill>
            </a:endParaRPr>
          </a:p>
          <a:p>
            <a:pPr marL="0" lvl="0" indent="0" algn="ctr" rtl="0">
              <a:spcBef>
                <a:spcPts val="0"/>
              </a:spcBef>
              <a:spcAft>
                <a:spcPts val="0"/>
              </a:spcAft>
              <a:buClr>
                <a:schemeClr val="dk1"/>
              </a:buClr>
              <a:buSzPts val="1100"/>
              <a:buFont typeface="Arial"/>
              <a:buNone/>
            </a:pPr>
            <a:endParaRPr dirty="0">
              <a:solidFill>
                <a:srgbClr val="F3F3F3"/>
              </a:solidFill>
            </a:endParaRPr>
          </a:p>
          <a:p>
            <a:pPr marL="0" lvl="0" indent="0" algn="ctr" rtl="0">
              <a:spcBef>
                <a:spcPts val="0"/>
              </a:spcBef>
              <a:spcAft>
                <a:spcPts val="0"/>
              </a:spcAft>
              <a:buClr>
                <a:schemeClr val="dk1"/>
              </a:buClr>
              <a:buSzPts val="1100"/>
              <a:buFont typeface="Arial"/>
              <a:buNone/>
            </a:pPr>
            <a:endParaRPr lang="en" dirty="0">
              <a:solidFill>
                <a:srgbClr val="F3F3F3"/>
              </a:solidFill>
            </a:endParaRPr>
          </a:p>
          <a:p>
            <a:pPr marL="0" lvl="0" indent="0" algn="ctr" rtl="0">
              <a:spcBef>
                <a:spcPts val="0"/>
              </a:spcBef>
              <a:spcAft>
                <a:spcPts val="0"/>
              </a:spcAft>
              <a:buClr>
                <a:schemeClr val="dk1"/>
              </a:buClr>
              <a:buSzPts val="1100"/>
              <a:buFont typeface="Arial"/>
              <a:buNone/>
            </a:pPr>
            <a:r>
              <a:rPr lang="en" dirty="0">
                <a:solidFill>
                  <a:srgbClr val="F3F3F3"/>
                </a:solidFill>
              </a:rPr>
              <a:t> </a:t>
            </a:r>
            <a:endParaRPr dirty="0">
              <a:solidFill>
                <a:srgbClr val="F3F3F3"/>
              </a:solidFill>
            </a:endParaRPr>
          </a:p>
          <a:p>
            <a:pPr marL="0" lvl="0" indent="0" algn="ctr" rtl="0">
              <a:spcBef>
                <a:spcPts val="0"/>
              </a:spcBef>
              <a:spcAft>
                <a:spcPts val="0"/>
              </a:spcAft>
              <a:buNone/>
            </a:pPr>
            <a:r>
              <a:rPr lang="en" dirty="0"/>
              <a:t>vndigitech</a:t>
            </a:r>
            <a:r>
              <a:rPr lang="en" dirty="0">
                <a:solidFill>
                  <a:srgbClr val="F3F3F3"/>
                </a:solidFill>
              </a:rPr>
              <a:t>.com</a:t>
            </a:r>
            <a:endParaRPr dirty="0">
              <a:solidFill>
                <a:srgbClr val="F3F3F3"/>
              </a:solidFill>
            </a:endParaRPr>
          </a:p>
        </p:txBody>
      </p:sp>
      <p:sp>
        <p:nvSpPr>
          <p:cNvPr id="1770" name="Google Shape;1770;p46"/>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dirty="0">
                <a:solidFill>
                  <a:srgbClr val="F3F3F3"/>
                </a:solidFill>
                <a:latin typeface="Fira Sans Condensed Light"/>
                <a:ea typeface="Fira Sans Condensed Light"/>
                <a:cs typeface="Fira Sans Condensed Light"/>
                <a:sym typeface="Fira Sans Condensed Light"/>
              </a:rPr>
              <a:t>Please keep this slide for attribution.</a:t>
            </a:r>
            <a:endParaRPr sz="900" dirty="0">
              <a:solidFill>
                <a:srgbClr val="F3F3F3"/>
              </a:solidFill>
              <a:latin typeface="Fira Sans Condensed Light"/>
              <a:ea typeface="Fira Sans Condensed Light"/>
              <a:cs typeface="Fira Sans Condensed Light"/>
              <a:sym typeface="Fira Sans Condensed Light"/>
            </a:endParaRPr>
          </a:p>
        </p:txBody>
      </p:sp>
      <p:grpSp>
        <p:nvGrpSpPr>
          <p:cNvPr id="1771" name="Google Shape;1771;p46"/>
          <p:cNvGrpSpPr/>
          <p:nvPr/>
        </p:nvGrpSpPr>
        <p:grpSpPr>
          <a:xfrm>
            <a:off x="3914560" y="3451633"/>
            <a:ext cx="268782" cy="268485"/>
            <a:chOff x="3303268" y="3817349"/>
            <a:chExt cx="346056" cy="345674"/>
          </a:xfrm>
        </p:grpSpPr>
        <p:sp>
          <p:nvSpPr>
            <p:cNvPr id="1772"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6"/>
          <p:cNvGrpSpPr/>
          <p:nvPr/>
        </p:nvGrpSpPr>
        <p:grpSpPr>
          <a:xfrm>
            <a:off x="4263368" y="3451633"/>
            <a:ext cx="268782" cy="268485"/>
            <a:chOff x="3752358" y="3817349"/>
            <a:chExt cx="346056" cy="345674"/>
          </a:xfrm>
        </p:grpSpPr>
        <p:sp>
          <p:nvSpPr>
            <p:cNvPr id="1777"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46"/>
          <p:cNvGrpSpPr/>
          <p:nvPr/>
        </p:nvGrpSpPr>
        <p:grpSpPr>
          <a:xfrm>
            <a:off x="4612176" y="3451633"/>
            <a:ext cx="268757" cy="268485"/>
            <a:chOff x="4201447" y="3817349"/>
            <a:chExt cx="346024" cy="345674"/>
          </a:xfrm>
        </p:grpSpPr>
        <p:sp>
          <p:nvSpPr>
            <p:cNvPr id="1782"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6"/>
          <p:cNvGrpSpPr/>
          <p:nvPr/>
        </p:nvGrpSpPr>
        <p:grpSpPr>
          <a:xfrm>
            <a:off x="4960939" y="3451633"/>
            <a:ext cx="268460" cy="268485"/>
            <a:chOff x="5549861" y="3817349"/>
            <a:chExt cx="345642" cy="345674"/>
          </a:xfrm>
        </p:grpSpPr>
        <p:sp>
          <p:nvSpPr>
            <p:cNvPr id="1785"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(BASED ON FUNCTIONALITIES)</a:t>
            </a:r>
            <a:endParaRPr dirty="0"/>
          </a:p>
        </p:txBody>
      </p:sp>
      <p:sp>
        <p:nvSpPr>
          <p:cNvPr id="1603" name="Google Shape;1603;p42"/>
          <p:cNvSpPr txBox="1"/>
          <p:nvPr/>
        </p:nvSpPr>
        <p:spPr>
          <a:xfrm>
            <a:off x="2088350" y="1790024"/>
            <a:ext cx="2864650" cy="1238926"/>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Clr>
                <a:schemeClr val="tx2"/>
              </a:buClr>
              <a:buSzPct val="150000"/>
            </a:pPr>
            <a:endParaRPr dirty="0">
              <a:solidFill>
                <a:srgbClr val="F3F3F3"/>
              </a:solidFill>
              <a:latin typeface="+mj-lt"/>
              <a:ea typeface="Fira Sans Condensed Light"/>
              <a:cs typeface="Fira Sans Condensed Light"/>
              <a:sym typeface="Fira Sans Condensed Light"/>
            </a:endParaRPr>
          </a:p>
        </p:txBody>
      </p:sp>
      <p:sp>
        <p:nvSpPr>
          <p:cNvPr id="1604" name="Google Shape;1604;p42"/>
          <p:cNvSpPr txBox="1"/>
          <p:nvPr/>
        </p:nvSpPr>
        <p:spPr>
          <a:xfrm>
            <a:off x="2088350" y="332080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endParaRPr dirty="0">
              <a:solidFill>
                <a:srgbClr val="F3F3F3"/>
              </a:solidFill>
              <a:latin typeface="Fira Sans Condensed Light"/>
              <a:ea typeface="Fira Sans Condensed Light"/>
              <a:cs typeface="Fira Sans Condensed Light"/>
              <a:sym typeface="Fira Sans Condensed Light"/>
            </a:endParaRPr>
          </a:p>
        </p:txBody>
      </p:sp>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2"/>
          <p:cNvGrpSpPr/>
          <p:nvPr/>
        </p:nvGrpSpPr>
        <p:grpSpPr>
          <a:xfrm>
            <a:off x="5175119" y="3210636"/>
            <a:ext cx="635477" cy="633411"/>
            <a:chOff x="6039282" y="1042577"/>
            <a:chExt cx="734315"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42"/>
          <p:cNvGrpSpPr/>
          <p:nvPr/>
        </p:nvGrpSpPr>
        <p:grpSpPr>
          <a:xfrm rot="-5079530">
            <a:off x="4813491" y="2852495"/>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5" y="1790024"/>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endParaRPr dirty="0">
              <a:solidFill>
                <a:srgbClr val="F3F3F3"/>
              </a:solidFill>
              <a:latin typeface="Fira Sans Condensed Light"/>
              <a:ea typeface="Fira Sans Condensed Light"/>
              <a:cs typeface="Fira Sans Condensed Light"/>
              <a:sym typeface="Fira Sans Condensed Light"/>
            </a:endParaRPr>
          </a:p>
        </p:txBody>
      </p:sp>
      <p:sp>
        <p:nvSpPr>
          <p:cNvPr id="1710" name="Google Shape;1710;p42"/>
          <p:cNvSpPr txBox="1"/>
          <p:nvPr/>
        </p:nvSpPr>
        <p:spPr>
          <a:xfrm>
            <a:off x="6238525" y="332080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endParaRPr dirty="0">
              <a:solidFill>
                <a:srgbClr val="F3F3F3"/>
              </a:solidFill>
              <a:latin typeface="Fira Sans Condensed Light"/>
              <a:ea typeface="Fira Sans Condensed Light"/>
              <a:cs typeface="Fira Sans Condensed Light"/>
              <a:sym typeface="Fira Sans Condensed Light"/>
            </a:endParaRPr>
          </a:p>
        </p:txBody>
      </p:sp>
      <p:sp>
        <p:nvSpPr>
          <p:cNvPr id="1711" name="Google Shape;1711;p42"/>
          <p:cNvSpPr txBox="1"/>
          <p:nvPr/>
        </p:nvSpPr>
        <p:spPr>
          <a:xfrm>
            <a:off x="2133600" y="180975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Reactive Machines</a:t>
            </a:r>
            <a:endParaRPr sz="1800" b="1" dirty="0">
              <a:solidFill>
                <a:srgbClr val="F3F3F3"/>
              </a:solidFill>
              <a:latin typeface="Rajdhani"/>
              <a:ea typeface="Rajdhani"/>
              <a:cs typeface="Rajdhani"/>
              <a:sym typeface="Rajdhani"/>
            </a:endParaRPr>
          </a:p>
        </p:txBody>
      </p:sp>
      <p:sp>
        <p:nvSpPr>
          <p:cNvPr id="1712" name="Google Shape;1712;p42"/>
          <p:cNvSpPr txBox="1"/>
          <p:nvPr/>
        </p:nvSpPr>
        <p:spPr>
          <a:xfrm>
            <a:off x="2057400" y="333375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Limited Memory</a:t>
            </a:r>
            <a:endParaRPr sz="1800" b="1" dirty="0">
              <a:solidFill>
                <a:srgbClr val="F3F3F3"/>
              </a:solidFill>
              <a:latin typeface="Rajdhani"/>
              <a:ea typeface="Rajdhani"/>
              <a:cs typeface="Rajdhani"/>
              <a:sym typeface="Rajdhani"/>
            </a:endParaRPr>
          </a:p>
        </p:txBody>
      </p:sp>
      <p:sp>
        <p:nvSpPr>
          <p:cNvPr id="1713" name="Google Shape;1713;p42"/>
          <p:cNvSpPr txBox="1"/>
          <p:nvPr/>
        </p:nvSpPr>
        <p:spPr>
          <a:xfrm>
            <a:off x="6248400" y="173355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Theory of mind</a:t>
            </a:r>
            <a:endParaRPr sz="1800" b="1" dirty="0">
              <a:solidFill>
                <a:srgbClr val="F3F3F3"/>
              </a:solidFill>
              <a:latin typeface="Rajdhani"/>
              <a:ea typeface="Rajdhani"/>
              <a:cs typeface="Rajdhani"/>
              <a:sym typeface="Rajdhani"/>
            </a:endParaRPr>
          </a:p>
        </p:txBody>
      </p:sp>
      <p:sp>
        <p:nvSpPr>
          <p:cNvPr id="1714" name="Google Shape;1714;p42"/>
          <p:cNvSpPr txBox="1"/>
          <p:nvPr/>
        </p:nvSpPr>
        <p:spPr>
          <a:xfrm>
            <a:off x="6248400" y="333375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Self-awareness</a:t>
            </a:r>
            <a:endParaRPr sz="1800" b="1" dirty="0">
              <a:solidFill>
                <a:srgbClr val="F3F3F3"/>
              </a:solidFill>
              <a:latin typeface="Rajdhani"/>
              <a:ea typeface="Rajdhani"/>
              <a:cs typeface="Rajdhani"/>
              <a:sym typeface="Rajdhani"/>
            </a:endParaRPr>
          </a:p>
        </p:txBody>
      </p:sp>
      <p:sp>
        <p:nvSpPr>
          <p:cNvPr id="115" name="TextBox 114"/>
          <p:cNvSpPr txBox="1"/>
          <p:nvPr/>
        </p:nvSpPr>
        <p:spPr>
          <a:xfrm flipH="1">
            <a:off x="1219200" y="1809750"/>
            <a:ext cx="304799" cy="369332"/>
          </a:xfrm>
          <a:prstGeom prst="rect">
            <a:avLst/>
          </a:prstGeom>
          <a:noFill/>
        </p:spPr>
        <p:txBody>
          <a:bodyPr wrap="square" rtlCol="0">
            <a:spAutoFit/>
          </a:bodyPr>
          <a:lstStyle/>
          <a:p>
            <a:r>
              <a:rPr lang="en-US" sz="1800" b="1" dirty="0">
                <a:solidFill>
                  <a:schemeClr val="tx2"/>
                </a:solidFill>
              </a:rPr>
              <a:t>1</a:t>
            </a:r>
          </a:p>
        </p:txBody>
      </p:sp>
      <p:sp>
        <p:nvSpPr>
          <p:cNvPr id="116" name="TextBox 115"/>
          <p:cNvSpPr txBox="1"/>
          <p:nvPr/>
        </p:nvSpPr>
        <p:spPr>
          <a:xfrm flipH="1">
            <a:off x="1219200" y="3333750"/>
            <a:ext cx="304799" cy="369332"/>
          </a:xfrm>
          <a:prstGeom prst="rect">
            <a:avLst/>
          </a:prstGeom>
          <a:noFill/>
        </p:spPr>
        <p:txBody>
          <a:bodyPr wrap="square" rtlCol="0">
            <a:spAutoFit/>
          </a:bodyPr>
          <a:lstStyle/>
          <a:p>
            <a:r>
              <a:rPr lang="en-US" sz="1800" b="1" dirty="0">
                <a:solidFill>
                  <a:schemeClr val="tx2"/>
                </a:solidFill>
              </a:rPr>
              <a:t>2</a:t>
            </a:r>
          </a:p>
        </p:txBody>
      </p:sp>
      <p:sp>
        <p:nvSpPr>
          <p:cNvPr id="117" name="TextBox 116"/>
          <p:cNvSpPr txBox="1"/>
          <p:nvPr/>
        </p:nvSpPr>
        <p:spPr>
          <a:xfrm flipH="1">
            <a:off x="5334000" y="1809750"/>
            <a:ext cx="304799" cy="369332"/>
          </a:xfrm>
          <a:prstGeom prst="rect">
            <a:avLst/>
          </a:prstGeom>
          <a:noFill/>
        </p:spPr>
        <p:txBody>
          <a:bodyPr wrap="square" rtlCol="0">
            <a:spAutoFit/>
          </a:bodyPr>
          <a:lstStyle/>
          <a:p>
            <a:r>
              <a:rPr lang="en-US" sz="1800" b="1" dirty="0">
                <a:solidFill>
                  <a:schemeClr val="tx2"/>
                </a:solidFill>
              </a:rPr>
              <a:t>3</a:t>
            </a:r>
          </a:p>
        </p:txBody>
      </p:sp>
      <p:sp>
        <p:nvSpPr>
          <p:cNvPr id="118" name="TextBox 117"/>
          <p:cNvSpPr txBox="1"/>
          <p:nvPr/>
        </p:nvSpPr>
        <p:spPr>
          <a:xfrm flipH="1">
            <a:off x="5334000" y="3333750"/>
            <a:ext cx="381000" cy="369332"/>
          </a:xfrm>
          <a:prstGeom prst="rect">
            <a:avLst/>
          </a:prstGeom>
          <a:noFill/>
        </p:spPr>
        <p:txBody>
          <a:bodyPr wrap="square" rtlCol="0">
            <a:spAutoFit/>
          </a:bodyPr>
          <a:lstStyle/>
          <a:p>
            <a:r>
              <a:rPr lang="en-US" sz="1800" b="1" dirty="0">
                <a:solidFill>
                  <a:schemeClr val="tx2"/>
                </a:solidFill>
              </a:rPr>
              <a:t>4</a:t>
            </a: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4093</Words>
  <Application>Microsoft Office PowerPoint</Application>
  <PresentationFormat>On-screen Show (16:9)</PresentationFormat>
  <Paragraphs>422</Paragraphs>
  <Slides>82</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Wingdings</vt:lpstr>
      <vt:lpstr>Arial (Headings)</vt:lpstr>
      <vt:lpstr>Advent Pro Light</vt:lpstr>
      <vt:lpstr>Fira Sans Condensed Light</vt:lpstr>
      <vt:lpstr>Times New Roman</vt:lpstr>
      <vt:lpstr>Josefin Slab</vt:lpstr>
      <vt:lpstr>Arial</vt:lpstr>
      <vt:lpstr>Courier New</vt:lpstr>
      <vt:lpstr>Rajdhani</vt:lpstr>
      <vt:lpstr>Fira Sans Condensed</vt:lpstr>
      <vt:lpstr>Anton</vt:lpstr>
      <vt:lpstr>Ai Tech Agency by Slidesgo</vt:lpstr>
      <vt:lpstr>AI</vt:lpstr>
      <vt:lpstr>AI – ML -DL</vt:lpstr>
      <vt:lpstr>AI – ML - DL</vt:lpstr>
      <vt:lpstr>ARTIFICIAL INTELLIGENCE</vt:lpstr>
      <vt:lpstr>ARTIFICIAL INTELLIGENCE</vt:lpstr>
      <vt:lpstr>AI HISTORY</vt:lpstr>
      <vt:lpstr>ARTIFICIAL INTELLIGENCE</vt:lpstr>
      <vt:lpstr>ARTIFICIAL INTELLIGENCE</vt:lpstr>
      <vt:lpstr>AI (BASED ON FUNCTIONALITIES)</vt:lpstr>
      <vt:lpstr>ARTIFICIAL INTELLIGENCE</vt:lpstr>
      <vt:lpstr>AI: PURPOSE</vt:lpstr>
      <vt:lpstr>PowerPoint Presentation</vt:lpstr>
      <vt:lpstr>AI APPLICATIONS: HEALTHCARE</vt:lpstr>
      <vt:lpstr>AI APPLICATIONS: E-COMMERCE</vt:lpstr>
      <vt:lpstr>MACHINE LEARNING</vt:lpstr>
      <vt:lpstr>MACHINE LEARNING</vt:lpstr>
      <vt:lpstr>PowerPoint Presentation</vt:lpstr>
      <vt:lpstr>SUPERVISED LEARNING</vt:lpstr>
      <vt:lpstr>UNSUPERVISED LEARNING</vt:lpstr>
      <vt:lpstr>SEMI–SUPERVISED LEARNING</vt:lpstr>
      <vt:lpstr>REINFORCEMENT LEARNING</vt:lpstr>
      <vt:lpstr>DEEP LEARNING</vt:lpstr>
      <vt:lpstr>DEEP LEARNING</vt:lpstr>
      <vt:lpstr>ARTIFICIAL NEURAL NETWORK</vt:lpstr>
      <vt:lpstr>PowerPoint Presentation</vt:lpstr>
      <vt:lpstr>DEEP LEARNING: IMPORTANT</vt:lpstr>
      <vt:lpstr>COMPUTER VISION</vt:lpstr>
      <vt:lpstr>COMPUTER VISION</vt:lpstr>
      <vt:lpstr>PowerPoint Presentation</vt:lpstr>
      <vt:lpstr>OPTICAL CHARACTER RECOGNITION</vt:lpstr>
      <vt:lpstr>OPTICAL CHARACTER RECOGNITION</vt:lpstr>
      <vt:lpstr>PREPROCESSING STEPS</vt:lpstr>
      <vt:lpstr>OBJECT DETECTION</vt:lpstr>
      <vt:lpstr>OBJECT DETECTION</vt:lpstr>
      <vt:lpstr>OBJECT DETECTION APPLICATION</vt:lpstr>
      <vt:lpstr>IMAGE SEGMENTATION</vt:lpstr>
      <vt:lpstr>Image Segmentation</vt:lpstr>
      <vt:lpstr>SEGMENTATION</vt:lpstr>
      <vt:lpstr>PowerPoint Presentation</vt:lpstr>
      <vt:lpstr>FACE RECOGNITION</vt:lpstr>
      <vt:lpstr>OVERVIEW</vt:lpstr>
      <vt:lpstr>RECOGNITION STEPS</vt:lpstr>
      <vt:lpstr>FACE DETECTION</vt:lpstr>
      <vt:lpstr>FACIAL LANDMARK</vt:lpstr>
      <vt:lpstr>FACE RECOGNITION</vt:lpstr>
      <vt:lpstr>PROBLEMS</vt:lpstr>
      <vt:lpstr>FACE ANALYSIS</vt:lpstr>
      <vt:lpstr>OVERVIEW</vt:lpstr>
      <vt:lpstr>EXAMPLES</vt:lpstr>
      <vt:lpstr>FACE ANALYSIS STEPS</vt:lpstr>
      <vt:lpstr>NATURAL LANGUAGE PROCESSING</vt:lpstr>
      <vt:lpstr>NATURAL LANGUAGE PROCESSING</vt:lpstr>
      <vt:lpstr>I. Giới thiệu về NLP</vt:lpstr>
      <vt:lpstr>I. Giới thiệu về NLP</vt:lpstr>
      <vt:lpstr>I. Giới thiệu về NLP</vt:lpstr>
      <vt:lpstr>II. Các bài toán trong NLP</vt:lpstr>
      <vt:lpstr>II. Các bài toán trong NLP</vt:lpstr>
      <vt:lpstr>II. Các bài toán trong NLP</vt:lpstr>
      <vt:lpstr>II. Các bài toán trong NLP</vt:lpstr>
      <vt:lpstr>II. Các bài toán trong NLP</vt:lpstr>
      <vt:lpstr>II. Các bài toán trong NLP</vt:lpstr>
      <vt:lpstr>III. Ứng dụng của NLP</vt:lpstr>
      <vt:lpstr>III. Ứng dụng của NLP</vt:lpstr>
      <vt:lpstr>III. Ứng dụng của NLP</vt:lpstr>
      <vt:lpstr>III. Ứng dụng của NLP</vt:lpstr>
      <vt:lpstr>III. Ứng dụng của NLP</vt:lpstr>
      <vt:lpstr>III. Ứng dụng của NLP</vt:lpstr>
      <vt:lpstr>III. Ứng dụng của NLP</vt:lpstr>
      <vt:lpstr>OTHERS</vt:lpstr>
      <vt:lpstr>FORECASTING</vt:lpstr>
      <vt:lpstr>PowerPoint Presentation</vt:lpstr>
      <vt:lpstr>PowerPoint Presentation</vt:lpstr>
      <vt:lpstr>PowerPoint Presentation</vt:lpstr>
      <vt:lpstr>PREDICTIVE MAINTENANCE</vt:lpstr>
      <vt:lpstr>OVERVIEW</vt:lpstr>
      <vt:lpstr>PRINCIPLE OF OPERATION</vt:lpstr>
      <vt:lpstr>PowerPoint Presentation</vt:lpstr>
      <vt:lpstr>MACHINE LEARNING AS A SERVICE (MLaaS)</vt:lpstr>
      <vt:lpstr>MLaaS là gì?</vt:lpstr>
      <vt:lpstr>MLaaS là gì?</vt:lpstr>
      <vt:lpstr>Lợi ích của MLaaS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Administrator</dc:creator>
  <cp:lastModifiedBy>Phong Tat</cp:lastModifiedBy>
  <cp:revision>126</cp:revision>
  <dcterms:modified xsi:type="dcterms:W3CDTF">2020-09-01T06:13:33Z</dcterms:modified>
</cp:coreProperties>
</file>